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handoutMasterIdLst>
    <p:handoutMasterId r:id="rId16"/>
  </p:handoutMasterIdLst>
  <p:sldIdLst>
    <p:sldId id="256" r:id="rId2"/>
    <p:sldId id="257" r:id="rId3"/>
    <p:sldId id="258" r:id="rId4"/>
    <p:sldId id="259" r:id="rId5"/>
    <p:sldId id="269" r:id="rId6"/>
    <p:sldId id="260" r:id="rId7"/>
    <p:sldId id="261" r:id="rId8"/>
    <p:sldId id="262" r:id="rId9"/>
    <p:sldId id="263" r:id="rId10"/>
    <p:sldId id="264" r:id="rId11"/>
    <p:sldId id="265" r:id="rId12"/>
    <p:sldId id="266" r:id="rId13"/>
    <p:sldId id="267" r:id="rId14"/>
    <p:sldId id="268" r:id="rId15"/>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85B2F6E1-6202-492E-A295-7B3858DDD1F2}" type="datetimeFigureOut">
              <a:rPr lang="en-US" smtClean="0"/>
              <a:t>9/10/2020</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F746146B-413E-4B1E-911C-7D4A93FA4B56}" type="slidenum">
              <a:rPr lang="en-US" smtClean="0"/>
              <a:t>‹#›</a:t>
            </a:fld>
            <a:endParaRPr lang="en-US"/>
          </a:p>
        </p:txBody>
      </p:sp>
    </p:spTree>
    <p:extLst>
      <p:ext uri="{BB962C8B-B14F-4D97-AF65-F5344CB8AC3E}">
        <p14:creationId xmlns:p14="http://schemas.microsoft.com/office/powerpoint/2010/main" val="32309940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9/10/2020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9/10/2020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9/10/2020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9/10/2020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9/10/2020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9/10/2020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hep.formstack.com/forms/rhcc_grant_application_cop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Western Regional Healthcare Coalition </a:t>
            </a:r>
            <a:endParaRPr lang="en-US" dirty="0"/>
          </a:p>
        </p:txBody>
      </p:sp>
      <p:sp>
        <p:nvSpPr>
          <p:cNvPr id="3" name="Subtitle 2"/>
          <p:cNvSpPr>
            <a:spLocks noGrp="1"/>
          </p:cNvSpPr>
          <p:nvPr>
            <p:ph type="subTitle" idx="1"/>
          </p:nvPr>
        </p:nvSpPr>
        <p:spPr/>
        <p:txBody>
          <a:bodyPr/>
          <a:lstStyle/>
          <a:p>
            <a:r>
              <a:rPr lang="en-US" dirty="0" smtClean="0"/>
              <a:t>Executive Committee Meeting</a:t>
            </a:r>
            <a:endParaRPr lang="en-US" dirty="0"/>
          </a:p>
        </p:txBody>
      </p:sp>
    </p:spTree>
    <p:extLst>
      <p:ext uri="{BB962C8B-B14F-4D97-AF65-F5344CB8AC3E}">
        <p14:creationId xmlns:p14="http://schemas.microsoft.com/office/powerpoint/2010/main" val="3123766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Upcoming Training</a:t>
            </a:r>
            <a:br>
              <a:rPr lang="en-US" dirty="0" smtClean="0"/>
            </a:br>
            <a:r>
              <a:rPr lang="en-US" dirty="0" smtClean="0"/>
              <a:t>and</a:t>
            </a:r>
            <a:br>
              <a:rPr lang="en-US" dirty="0" smtClean="0"/>
            </a:br>
            <a:r>
              <a:rPr lang="en-US" dirty="0" smtClean="0"/>
              <a:t>Exercises </a:t>
            </a:r>
            <a:br>
              <a:rPr lang="en-US" dirty="0" smtClean="0"/>
            </a:br>
            <a:endParaRPr lang="en-US" dirty="0"/>
          </a:p>
        </p:txBody>
      </p:sp>
      <p:sp>
        <p:nvSpPr>
          <p:cNvPr id="3" name="Content Placeholder 2"/>
          <p:cNvSpPr>
            <a:spLocks noGrp="1"/>
          </p:cNvSpPr>
          <p:nvPr>
            <p:ph idx="1"/>
          </p:nvPr>
        </p:nvSpPr>
        <p:spPr/>
        <p:txBody>
          <a:bodyPr/>
          <a:lstStyle/>
          <a:p>
            <a:r>
              <a:rPr lang="en-US" dirty="0" smtClean="0"/>
              <a:t>MGT-433 Isolation and Quarantine for </a:t>
            </a:r>
            <a:r>
              <a:rPr lang="en-US" dirty="0"/>
              <a:t>R</a:t>
            </a:r>
            <a:r>
              <a:rPr lang="en-US" dirty="0" smtClean="0"/>
              <a:t>ural Communities </a:t>
            </a:r>
          </a:p>
          <a:p>
            <a:pPr lvl="1"/>
            <a:r>
              <a:rPr lang="en-US" dirty="0" smtClean="0"/>
              <a:t>22-23 September 2020, 0830-1230 each day </a:t>
            </a:r>
          </a:p>
          <a:p>
            <a:r>
              <a:rPr lang="en-US" dirty="0" smtClean="0"/>
              <a:t>MHA Virtual Fall Convention </a:t>
            </a:r>
          </a:p>
          <a:p>
            <a:pPr lvl="1"/>
            <a:r>
              <a:rPr lang="en-US" dirty="0" smtClean="0"/>
              <a:t>5-9 October</a:t>
            </a:r>
          </a:p>
          <a:p>
            <a:r>
              <a:rPr lang="en-US" dirty="0" err="1" smtClean="0"/>
              <a:t>Peds</a:t>
            </a:r>
            <a:r>
              <a:rPr lang="en-US" dirty="0" smtClean="0"/>
              <a:t> Tabletop Exercise- TBD</a:t>
            </a:r>
          </a:p>
          <a:p>
            <a:r>
              <a:rPr lang="en-US" dirty="0"/>
              <a:t>Great Montana Shakeout</a:t>
            </a:r>
          </a:p>
          <a:p>
            <a:pPr lvl="1"/>
            <a:r>
              <a:rPr lang="en-US" dirty="0"/>
              <a:t>15 October </a:t>
            </a:r>
          </a:p>
          <a:p>
            <a:r>
              <a:rPr lang="en-US" dirty="0" smtClean="0"/>
              <a:t>UPCOMING: MOAB, ICS courses, PIO training, ABLS</a:t>
            </a:r>
          </a:p>
          <a:p>
            <a:r>
              <a:rPr lang="en-US" dirty="0" smtClean="0"/>
              <a:t>Please send any training and exercise information to: </a:t>
            </a:r>
            <a:r>
              <a:rPr lang="en-US" dirty="0" smtClean="0">
                <a:solidFill>
                  <a:srgbClr val="0070C0"/>
                </a:solidFill>
              </a:rPr>
              <a:t>kyrsten.brinkley@mtha.org</a:t>
            </a:r>
            <a:r>
              <a:rPr lang="en-US" dirty="0" smtClean="0"/>
              <a:t> or 406-370-0875</a:t>
            </a:r>
          </a:p>
        </p:txBody>
      </p:sp>
    </p:spTree>
    <p:extLst>
      <p:ext uri="{BB962C8B-B14F-4D97-AF65-F5344CB8AC3E}">
        <p14:creationId xmlns:p14="http://schemas.microsoft.com/office/powerpoint/2010/main" val="118679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COVID </a:t>
            </a:r>
            <a:br>
              <a:rPr lang="en-US" dirty="0" smtClean="0"/>
            </a:br>
            <a:r>
              <a:rPr lang="en-US" dirty="0" smtClean="0"/>
              <a:t>Mini-Grants</a:t>
            </a:r>
            <a:endParaRPr lang="en-US" dirty="0"/>
          </a:p>
        </p:txBody>
      </p:sp>
      <p:sp>
        <p:nvSpPr>
          <p:cNvPr id="3" name="Content Placeholder 2"/>
          <p:cNvSpPr>
            <a:spLocks noGrp="1"/>
          </p:cNvSpPr>
          <p:nvPr>
            <p:ph idx="1"/>
          </p:nvPr>
        </p:nvSpPr>
        <p:spPr/>
        <p:txBody>
          <a:bodyPr/>
          <a:lstStyle/>
          <a:p>
            <a:r>
              <a:rPr lang="en-US" dirty="0" smtClean="0"/>
              <a:t>COVID specific projects</a:t>
            </a:r>
          </a:p>
          <a:p>
            <a:r>
              <a:rPr lang="en-US" dirty="0" smtClean="0"/>
              <a:t>Open 01 Oct-22 Dec</a:t>
            </a:r>
          </a:p>
          <a:p>
            <a:r>
              <a:rPr lang="en-US" dirty="0" smtClean="0"/>
              <a:t>Application due 20 Dec</a:t>
            </a:r>
          </a:p>
          <a:p>
            <a:r>
              <a:rPr lang="en-US" dirty="0" smtClean="0"/>
              <a:t>Open to all ESF 8 entities</a:t>
            </a:r>
          </a:p>
          <a:p>
            <a:r>
              <a:rPr lang="en-US" dirty="0" smtClean="0"/>
              <a:t>Utilized for: Infectious Disease Education, training, exercises,      PPE (conditional)</a:t>
            </a:r>
          </a:p>
          <a:p>
            <a:r>
              <a:rPr lang="en-US" dirty="0" smtClean="0"/>
              <a:t>Further rules and regulations an be found in the application at</a:t>
            </a:r>
          </a:p>
          <a:p>
            <a:pPr lvl="1"/>
            <a:r>
              <a:rPr lang="en-US" u="sng" dirty="0">
                <a:hlinkClick r:id="rId2"/>
              </a:rPr>
              <a:t>https://phep.formstack.com/forms/rhcc_grant_application_copy</a:t>
            </a:r>
            <a:endParaRPr lang="en-US" dirty="0" smtClean="0"/>
          </a:p>
          <a:p>
            <a:pPr marL="0" indent="0">
              <a:buNone/>
            </a:pPr>
            <a:endParaRPr lang="en-US" dirty="0"/>
          </a:p>
        </p:txBody>
      </p:sp>
    </p:spTree>
    <p:extLst>
      <p:ext uri="{BB962C8B-B14F-4D97-AF65-F5344CB8AC3E}">
        <p14:creationId xmlns:p14="http://schemas.microsoft.com/office/powerpoint/2010/main" val="74775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WRHCC Budget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9941162"/>
              </p:ext>
            </p:extLst>
          </p:nvPr>
        </p:nvGraphicFramePr>
        <p:xfrm>
          <a:off x="3516285" y="656706"/>
          <a:ext cx="7813966" cy="5699850"/>
        </p:xfrm>
        <a:graphic>
          <a:graphicData uri="http://schemas.openxmlformats.org/drawingml/2006/table">
            <a:tbl>
              <a:tblPr>
                <a:tableStyleId>{5C22544A-7EE6-4342-B048-85BDC9FD1C3A}</a:tableStyleId>
              </a:tblPr>
              <a:tblGrid>
                <a:gridCol w="1791843">
                  <a:extLst>
                    <a:ext uri="{9D8B030D-6E8A-4147-A177-3AD203B41FA5}">
                      <a16:colId xmlns:a16="http://schemas.microsoft.com/office/drawing/2014/main" val="1766374786"/>
                    </a:ext>
                  </a:extLst>
                </a:gridCol>
                <a:gridCol w="364058">
                  <a:extLst>
                    <a:ext uri="{9D8B030D-6E8A-4147-A177-3AD203B41FA5}">
                      <a16:colId xmlns:a16="http://schemas.microsoft.com/office/drawing/2014/main" val="883596713"/>
                    </a:ext>
                  </a:extLst>
                </a:gridCol>
                <a:gridCol w="424733">
                  <a:extLst>
                    <a:ext uri="{9D8B030D-6E8A-4147-A177-3AD203B41FA5}">
                      <a16:colId xmlns:a16="http://schemas.microsoft.com/office/drawing/2014/main" val="1236744264"/>
                    </a:ext>
                  </a:extLst>
                </a:gridCol>
                <a:gridCol w="364058">
                  <a:extLst>
                    <a:ext uri="{9D8B030D-6E8A-4147-A177-3AD203B41FA5}">
                      <a16:colId xmlns:a16="http://schemas.microsoft.com/office/drawing/2014/main" val="2358782319"/>
                    </a:ext>
                  </a:extLst>
                </a:gridCol>
                <a:gridCol w="364058">
                  <a:extLst>
                    <a:ext uri="{9D8B030D-6E8A-4147-A177-3AD203B41FA5}">
                      <a16:colId xmlns:a16="http://schemas.microsoft.com/office/drawing/2014/main" val="3280389861"/>
                    </a:ext>
                  </a:extLst>
                </a:gridCol>
                <a:gridCol w="364058">
                  <a:extLst>
                    <a:ext uri="{9D8B030D-6E8A-4147-A177-3AD203B41FA5}">
                      <a16:colId xmlns:a16="http://schemas.microsoft.com/office/drawing/2014/main" val="252689695"/>
                    </a:ext>
                  </a:extLst>
                </a:gridCol>
                <a:gridCol w="364058">
                  <a:extLst>
                    <a:ext uri="{9D8B030D-6E8A-4147-A177-3AD203B41FA5}">
                      <a16:colId xmlns:a16="http://schemas.microsoft.com/office/drawing/2014/main" val="2196404042"/>
                    </a:ext>
                  </a:extLst>
                </a:gridCol>
                <a:gridCol w="364058">
                  <a:extLst>
                    <a:ext uri="{9D8B030D-6E8A-4147-A177-3AD203B41FA5}">
                      <a16:colId xmlns:a16="http://schemas.microsoft.com/office/drawing/2014/main" val="2581030348"/>
                    </a:ext>
                  </a:extLst>
                </a:gridCol>
                <a:gridCol w="364058">
                  <a:extLst>
                    <a:ext uri="{9D8B030D-6E8A-4147-A177-3AD203B41FA5}">
                      <a16:colId xmlns:a16="http://schemas.microsoft.com/office/drawing/2014/main" val="1786030936"/>
                    </a:ext>
                  </a:extLst>
                </a:gridCol>
                <a:gridCol w="364058">
                  <a:extLst>
                    <a:ext uri="{9D8B030D-6E8A-4147-A177-3AD203B41FA5}">
                      <a16:colId xmlns:a16="http://schemas.microsoft.com/office/drawing/2014/main" val="2933229214"/>
                    </a:ext>
                  </a:extLst>
                </a:gridCol>
                <a:gridCol w="364058">
                  <a:extLst>
                    <a:ext uri="{9D8B030D-6E8A-4147-A177-3AD203B41FA5}">
                      <a16:colId xmlns:a16="http://schemas.microsoft.com/office/drawing/2014/main" val="555060777"/>
                    </a:ext>
                  </a:extLst>
                </a:gridCol>
                <a:gridCol w="364058">
                  <a:extLst>
                    <a:ext uri="{9D8B030D-6E8A-4147-A177-3AD203B41FA5}">
                      <a16:colId xmlns:a16="http://schemas.microsoft.com/office/drawing/2014/main" val="249224681"/>
                    </a:ext>
                  </a:extLst>
                </a:gridCol>
                <a:gridCol w="364058">
                  <a:extLst>
                    <a:ext uri="{9D8B030D-6E8A-4147-A177-3AD203B41FA5}">
                      <a16:colId xmlns:a16="http://schemas.microsoft.com/office/drawing/2014/main" val="2608754696"/>
                    </a:ext>
                  </a:extLst>
                </a:gridCol>
                <a:gridCol w="364058">
                  <a:extLst>
                    <a:ext uri="{9D8B030D-6E8A-4147-A177-3AD203B41FA5}">
                      <a16:colId xmlns:a16="http://schemas.microsoft.com/office/drawing/2014/main" val="4057321189"/>
                    </a:ext>
                  </a:extLst>
                </a:gridCol>
                <a:gridCol w="75845">
                  <a:extLst>
                    <a:ext uri="{9D8B030D-6E8A-4147-A177-3AD203B41FA5}">
                      <a16:colId xmlns:a16="http://schemas.microsoft.com/office/drawing/2014/main" val="2791780207"/>
                    </a:ext>
                  </a:extLst>
                </a:gridCol>
                <a:gridCol w="424733">
                  <a:extLst>
                    <a:ext uri="{9D8B030D-6E8A-4147-A177-3AD203B41FA5}">
                      <a16:colId xmlns:a16="http://schemas.microsoft.com/office/drawing/2014/main" val="2736612754"/>
                    </a:ext>
                  </a:extLst>
                </a:gridCol>
                <a:gridCol w="364058">
                  <a:extLst>
                    <a:ext uri="{9D8B030D-6E8A-4147-A177-3AD203B41FA5}">
                      <a16:colId xmlns:a16="http://schemas.microsoft.com/office/drawing/2014/main" val="4179986560"/>
                    </a:ext>
                  </a:extLst>
                </a:gridCol>
                <a:gridCol w="364058">
                  <a:extLst>
                    <a:ext uri="{9D8B030D-6E8A-4147-A177-3AD203B41FA5}">
                      <a16:colId xmlns:a16="http://schemas.microsoft.com/office/drawing/2014/main" val="2255824661"/>
                    </a:ext>
                  </a:extLst>
                </a:gridCol>
              </a:tblGrid>
              <a:tr h="99227">
                <a:tc>
                  <a:txBody>
                    <a:bodyPr/>
                    <a:lstStyle/>
                    <a:p>
                      <a:pPr algn="ctr" fontAlgn="b"/>
                      <a:r>
                        <a:rPr lang="en-US" sz="600" u="none" strike="noStrike">
                          <a:effectLst/>
                        </a:rPr>
                        <a:t>Accounts</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Class ID</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Jul-2020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Aug-2020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Sep-2020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Oct-2020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Nov-2020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Dec-2020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Jan-2021</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Feb-2021</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Mar-2021</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Apr-2021</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May-2021</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Jun-2021</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 </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ctr" fontAlgn="b"/>
                      <a:r>
                        <a:rPr lang="en-US" sz="600" u="none" strike="noStrike">
                          <a:effectLst/>
                        </a:rPr>
                        <a:t>FY20-21</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1860236272"/>
                  </a:ext>
                </a:extLst>
              </a:tr>
              <a:tr h="99227">
                <a:tc>
                  <a:txBody>
                    <a:bodyPr/>
                    <a:lstStyle/>
                    <a:p>
                      <a:pPr algn="l" fontAlgn="b"/>
                      <a:r>
                        <a:rPr lang="en-US" sz="600" u="none" strike="noStrike">
                          <a:effectLst/>
                        </a:rPr>
                        <a:t>Income</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2410343184"/>
                  </a:ext>
                </a:extLst>
              </a:tr>
              <a:tr h="99227">
                <a:tc>
                  <a:txBody>
                    <a:bodyPr/>
                    <a:lstStyle/>
                    <a:p>
                      <a:pPr algn="l" fontAlgn="b"/>
                      <a:r>
                        <a:rPr lang="en-US" sz="600" u="none" strike="noStrike">
                          <a:effectLst/>
                        </a:rPr>
                        <a:t>    4022 Contracts</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2,368.43</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3,500.00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8,500.00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14,500.00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2,500.00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3,000.00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13,000.00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2,500.00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17,883.77</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84,252.20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1547950706"/>
                  </a:ext>
                </a:extLst>
              </a:tr>
              <a:tr h="99227">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630299084"/>
                  </a:ext>
                </a:extLst>
              </a:tr>
              <a:tr h="99227">
                <a:tc>
                  <a:txBody>
                    <a:bodyPr/>
                    <a:lstStyle/>
                    <a:p>
                      <a:pPr algn="l" fontAlgn="b"/>
                      <a:r>
                        <a:rPr lang="en-US" sz="600" u="none" strike="noStrike">
                          <a:effectLst/>
                        </a:rPr>
                        <a:t>Expense</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230251640"/>
                  </a:ext>
                </a:extLst>
              </a:tr>
              <a:tr h="99227">
                <a:tc>
                  <a:txBody>
                    <a:bodyPr/>
                    <a:lstStyle/>
                    <a:p>
                      <a:pPr algn="l" fontAlgn="b"/>
                      <a:r>
                        <a:rPr lang="en-US" sz="600" u="none" strike="noStrike">
                          <a:effectLst/>
                        </a:rPr>
                        <a:t>  Expenses after Indirect Calc</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1679063203"/>
                  </a:ext>
                </a:extLst>
              </a:tr>
              <a:tr h="99227">
                <a:tc>
                  <a:txBody>
                    <a:bodyPr/>
                    <a:lstStyle/>
                    <a:p>
                      <a:pPr algn="l" fontAlgn="b"/>
                      <a:r>
                        <a:rPr lang="en-US" sz="600" u="none" strike="noStrike">
                          <a:effectLst/>
                        </a:rPr>
                        <a:t>    5330 Grant Disbursements</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738478414"/>
                  </a:ext>
                </a:extLst>
              </a:tr>
              <a:tr h="125162">
                <a:tc>
                  <a:txBody>
                    <a:bodyPr/>
                    <a:lstStyle/>
                    <a:p>
                      <a:pPr algn="l" fontAlgn="b"/>
                      <a:r>
                        <a:rPr lang="en-US" sz="600" u="none" strike="noStrike">
                          <a:effectLst/>
                        </a:rPr>
                        <a:t>      Training - ADLS</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HPP-91-01</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554674179"/>
                  </a:ext>
                </a:extLst>
              </a:tr>
              <a:tr h="164246">
                <a:tc>
                  <a:txBody>
                    <a:bodyPr/>
                    <a:lstStyle/>
                    <a:p>
                      <a:pPr algn="l" fontAlgn="b"/>
                      <a:r>
                        <a:rPr lang="en-US" sz="600" u="none" strike="noStrike">
                          <a:effectLst/>
                        </a:rPr>
                        <a:t>      Training - BLDS</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HPP-91-02</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3,000.00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3,000.00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017313161"/>
                  </a:ext>
                </a:extLst>
              </a:tr>
              <a:tr h="125162">
                <a:tc>
                  <a:txBody>
                    <a:bodyPr/>
                    <a:lstStyle/>
                    <a:p>
                      <a:pPr algn="l" fontAlgn="b"/>
                      <a:r>
                        <a:rPr lang="en-US" sz="600" u="none" strike="noStrike">
                          <a:effectLst/>
                        </a:rPr>
                        <a:t>      Training - ABLS</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HPP-91-03</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400377099"/>
                  </a:ext>
                </a:extLst>
              </a:tr>
              <a:tr h="164246">
                <a:tc>
                  <a:txBody>
                    <a:bodyPr/>
                    <a:lstStyle/>
                    <a:p>
                      <a:pPr algn="l" fontAlgn="b"/>
                      <a:r>
                        <a:rPr lang="en-US" sz="600" u="none" strike="noStrike">
                          <a:effectLst/>
                        </a:rPr>
                        <a:t>      Training - Isolation &amp; Quarantine</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HPP-91-04</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1592538832"/>
                  </a:ext>
                </a:extLst>
              </a:tr>
              <a:tr h="125162">
                <a:tc>
                  <a:txBody>
                    <a:bodyPr/>
                    <a:lstStyle/>
                    <a:p>
                      <a:pPr algn="l" fontAlgn="b"/>
                      <a:r>
                        <a:rPr lang="en-US" sz="600" u="none" strike="noStrike">
                          <a:effectLst/>
                        </a:rPr>
                        <a:t>      Training - MOAB</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HPP-91-05</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1063909240"/>
                  </a:ext>
                </a:extLst>
              </a:tr>
              <a:tr h="164246">
                <a:tc>
                  <a:txBody>
                    <a:bodyPr/>
                    <a:lstStyle/>
                    <a:p>
                      <a:pPr algn="l" fontAlgn="b"/>
                      <a:r>
                        <a:rPr lang="en-US" sz="600" u="none" strike="noStrike">
                          <a:effectLst/>
                        </a:rPr>
                        <a:t>      Training - Disaster Mgmt for Water</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HPP-91-06</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2637116298"/>
                  </a:ext>
                </a:extLst>
              </a:tr>
              <a:tr h="125162">
                <a:tc>
                  <a:txBody>
                    <a:bodyPr/>
                    <a:lstStyle/>
                    <a:p>
                      <a:pPr algn="l" fontAlgn="b"/>
                      <a:r>
                        <a:rPr lang="en-US" sz="600" u="none" strike="noStrike">
                          <a:effectLst/>
                        </a:rPr>
                        <a:t>      Training - Cyber Security</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HPP-91-07</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2092880674"/>
                  </a:ext>
                </a:extLst>
              </a:tr>
              <a:tr h="164246">
                <a:tc>
                  <a:txBody>
                    <a:bodyPr/>
                    <a:lstStyle/>
                    <a:p>
                      <a:pPr algn="l" fontAlgn="b"/>
                      <a:r>
                        <a:rPr lang="en-US" sz="600" u="none" strike="noStrike">
                          <a:effectLst/>
                        </a:rPr>
                        <a:t>      Training - Rural Domestic Preparedness</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HPP-91-08</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290298057"/>
                  </a:ext>
                </a:extLst>
              </a:tr>
              <a:tr h="164246">
                <a:tc>
                  <a:txBody>
                    <a:bodyPr/>
                    <a:lstStyle/>
                    <a:p>
                      <a:pPr algn="l" fontAlgn="b"/>
                      <a:r>
                        <a:rPr lang="en-US" sz="600" u="none" strike="noStrike">
                          <a:effectLst/>
                        </a:rPr>
                        <a:t>      Training - Health Sector Emerg Preparedness</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HPP-91-09</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614969706"/>
                  </a:ext>
                </a:extLst>
              </a:tr>
              <a:tr h="125162">
                <a:tc>
                  <a:txBody>
                    <a:bodyPr/>
                    <a:lstStyle/>
                    <a:p>
                      <a:pPr algn="l" fontAlgn="b"/>
                      <a:r>
                        <a:rPr lang="en-US" sz="600" u="none" strike="noStrike">
                          <a:effectLst/>
                        </a:rPr>
                        <a:t>      Training - Coalition Surge Test</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HPP-91-10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379119167"/>
                  </a:ext>
                </a:extLst>
              </a:tr>
              <a:tr h="99227">
                <a:tc>
                  <a:txBody>
                    <a:bodyPr/>
                    <a:lstStyle/>
                    <a:p>
                      <a:pPr algn="l" fontAlgn="b"/>
                      <a:r>
                        <a:rPr lang="en-US" sz="600" u="none" strike="noStrike">
                          <a:effectLst/>
                        </a:rPr>
                        <a:t>      Regional Meetings</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HPP-93</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4030130366"/>
                  </a:ext>
                </a:extLst>
              </a:tr>
              <a:tr h="164246">
                <a:tc>
                  <a:txBody>
                    <a:bodyPr/>
                    <a:lstStyle/>
                    <a:p>
                      <a:pPr algn="l" fontAlgn="b"/>
                      <a:r>
                        <a:rPr lang="en-US" sz="600" u="none" strike="noStrike">
                          <a:effectLst/>
                        </a:rPr>
                        <a:t>      Executive Committee - Summit</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HPP-94-04</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4,000.00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4,000.00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1899014335"/>
                  </a:ext>
                </a:extLst>
              </a:tr>
              <a:tr h="164246">
                <a:tc>
                  <a:txBody>
                    <a:bodyPr/>
                    <a:lstStyle/>
                    <a:p>
                      <a:pPr algn="l" fontAlgn="b"/>
                      <a:r>
                        <a:rPr lang="en-US" sz="600" u="none" strike="noStrike">
                          <a:effectLst/>
                        </a:rPr>
                        <a:t>      Executive Committee - Meetings</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HPP-94-05</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176067418"/>
                  </a:ext>
                </a:extLst>
              </a:tr>
              <a:tr h="164246">
                <a:tc>
                  <a:txBody>
                    <a:bodyPr/>
                    <a:lstStyle/>
                    <a:p>
                      <a:pPr algn="l" fontAlgn="b"/>
                      <a:r>
                        <a:rPr lang="en-US" sz="600" u="none" strike="noStrike">
                          <a:effectLst/>
                        </a:rPr>
                        <a:t>      Juvare Contract</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HPP-96-01</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15,383.77</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15,383.77</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1394324763"/>
                  </a:ext>
                </a:extLst>
              </a:tr>
              <a:tr h="99227">
                <a:tc>
                  <a:txBody>
                    <a:bodyPr/>
                    <a:lstStyle/>
                    <a:p>
                      <a:pPr algn="l" fontAlgn="b"/>
                      <a:r>
                        <a:rPr lang="en-US" sz="600" u="none" strike="noStrike">
                          <a:effectLst/>
                        </a:rPr>
                        <a:t>      HPP-Carryover</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HPP-CO</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4121891395"/>
                  </a:ext>
                </a:extLst>
              </a:tr>
              <a:tr h="99227">
                <a:tc>
                  <a:txBody>
                    <a:bodyPr/>
                    <a:lstStyle/>
                    <a:p>
                      <a:pPr algn="l" fontAlgn="b"/>
                      <a:r>
                        <a:rPr lang="en-US" sz="600" u="none" strike="noStrike">
                          <a:effectLst/>
                        </a:rPr>
                        <a:t>      Total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500.00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5,000.00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13,500.00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16,383.77</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50,883.77</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510611793"/>
                  </a:ext>
                </a:extLst>
              </a:tr>
              <a:tr h="99227">
                <a:tc>
                  <a:txBody>
                    <a:bodyPr/>
                    <a:lstStyle/>
                    <a:p>
                      <a:pPr algn="l" fontAlgn="b"/>
                      <a:r>
                        <a:rPr lang="en-US" sz="600" u="none" strike="noStrike">
                          <a:effectLst/>
                        </a:rPr>
                        <a:t> </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157654232"/>
                  </a:ext>
                </a:extLst>
              </a:tr>
              <a:tr h="99227">
                <a:tc>
                  <a:txBody>
                    <a:bodyPr/>
                    <a:lstStyle/>
                    <a:p>
                      <a:pPr algn="l" fontAlgn="b"/>
                      <a:r>
                        <a:rPr lang="en-US" sz="600" u="none" strike="noStrike">
                          <a:effectLst/>
                        </a:rPr>
                        <a:t>    5345 Participant Support Costs</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2094890614"/>
                  </a:ext>
                </a:extLst>
              </a:tr>
              <a:tr h="125162">
                <a:tc>
                  <a:txBody>
                    <a:bodyPr/>
                    <a:lstStyle/>
                    <a:p>
                      <a:pPr algn="l" fontAlgn="b"/>
                      <a:r>
                        <a:rPr lang="en-US" sz="600" u="none" strike="noStrike">
                          <a:effectLst/>
                        </a:rPr>
                        <a:t>      Training - ADLS Travel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HPP-91-01</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3,000.00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3,000.00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802883657"/>
                  </a:ext>
                </a:extLst>
              </a:tr>
              <a:tr h="164246">
                <a:tc>
                  <a:txBody>
                    <a:bodyPr/>
                    <a:lstStyle/>
                    <a:p>
                      <a:pPr algn="l" fontAlgn="b"/>
                      <a:r>
                        <a:rPr lang="en-US" sz="600" u="none" strike="noStrike">
                          <a:effectLst/>
                        </a:rPr>
                        <a:t>      Training - BDLS Travel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HPP-91-02</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2109550390"/>
                  </a:ext>
                </a:extLst>
              </a:tr>
              <a:tr h="125162">
                <a:tc>
                  <a:txBody>
                    <a:bodyPr/>
                    <a:lstStyle/>
                    <a:p>
                      <a:pPr algn="l" fontAlgn="b"/>
                      <a:r>
                        <a:rPr lang="en-US" sz="600" u="none" strike="noStrike">
                          <a:effectLst/>
                        </a:rPr>
                        <a:t>      Training - ABLS Travel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HPP-91-03</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1801743921"/>
                  </a:ext>
                </a:extLst>
              </a:tr>
              <a:tr h="164246">
                <a:tc>
                  <a:txBody>
                    <a:bodyPr/>
                    <a:lstStyle/>
                    <a:p>
                      <a:pPr algn="l" fontAlgn="b"/>
                      <a:r>
                        <a:rPr lang="en-US" sz="600" u="none" strike="noStrike">
                          <a:effectLst/>
                        </a:rPr>
                        <a:t>      Training - Isolation &amp; Quarantine Travel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HPP-91-04</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1,368.43</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1,368.43</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19018677"/>
                  </a:ext>
                </a:extLst>
              </a:tr>
              <a:tr h="125162">
                <a:tc>
                  <a:txBody>
                    <a:bodyPr/>
                    <a:lstStyle/>
                    <a:p>
                      <a:pPr algn="l" fontAlgn="b"/>
                      <a:r>
                        <a:rPr lang="en-US" sz="600" u="none" strike="noStrike">
                          <a:effectLst/>
                        </a:rPr>
                        <a:t>      Training - MOAB Travel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HPP-91-05</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2,000.00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2,000.00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272751575"/>
                  </a:ext>
                </a:extLst>
              </a:tr>
              <a:tr h="164246">
                <a:tc>
                  <a:txBody>
                    <a:bodyPr/>
                    <a:lstStyle/>
                    <a:p>
                      <a:pPr algn="l" fontAlgn="b"/>
                      <a:r>
                        <a:rPr lang="en-US" sz="600" u="none" strike="noStrike">
                          <a:effectLst/>
                        </a:rPr>
                        <a:t>      Training - Disaster Mgmt for Water Travel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HPP-91-06</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2,000.00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2,000.00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477119136"/>
                  </a:ext>
                </a:extLst>
              </a:tr>
              <a:tr h="125162">
                <a:tc>
                  <a:txBody>
                    <a:bodyPr/>
                    <a:lstStyle/>
                    <a:p>
                      <a:pPr algn="l" fontAlgn="b"/>
                      <a:r>
                        <a:rPr lang="en-US" sz="600" u="none" strike="noStrike">
                          <a:effectLst/>
                        </a:rPr>
                        <a:t>      Training - Cyber Security Travel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HPP-91-07</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1221545685"/>
                  </a:ext>
                </a:extLst>
              </a:tr>
              <a:tr h="164246">
                <a:tc>
                  <a:txBody>
                    <a:bodyPr/>
                    <a:lstStyle/>
                    <a:p>
                      <a:pPr algn="l" fontAlgn="b"/>
                      <a:r>
                        <a:rPr lang="en-US" sz="600" u="none" strike="noStrike">
                          <a:effectLst/>
                        </a:rPr>
                        <a:t>      Training - Rural Domestic Preparedness Travel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HPP-91-08</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4117891660"/>
                  </a:ext>
                </a:extLst>
              </a:tr>
              <a:tr h="164246">
                <a:tc>
                  <a:txBody>
                    <a:bodyPr/>
                    <a:lstStyle/>
                    <a:p>
                      <a:pPr algn="l" fontAlgn="b"/>
                      <a:r>
                        <a:rPr lang="en-US" sz="600" u="none" strike="noStrike">
                          <a:effectLst/>
                        </a:rPr>
                        <a:t>      Training - Health Sector Emerg Prep Travel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HPP-91-09</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1298559731"/>
                  </a:ext>
                </a:extLst>
              </a:tr>
              <a:tr h="125162">
                <a:tc>
                  <a:txBody>
                    <a:bodyPr/>
                    <a:lstStyle/>
                    <a:p>
                      <a:pPr algn="l" fontAlgn="b"/>
                      <a:r>
                        <a:rPr lang="en-US" sz="600" u="none" strike="noStrike">
                          <a:effectLst/>
                        </a:rPr>
                        <a:t>      Training - Coalition Surge Test Travel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HPP-91-10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663931343"/>
                  </a:ext>
                </a:extLst>
              </a:tr>
              <a:tr h="99227">
                <a:tc>
                  <a:txBody>
                    <a:bodyPr/>
                    <a:lstStyle/>
                    <a:p>
                      <a:pPr algn="l" fontAlgn="b"/>
                      <a:r>
                        <a:rPr lang="en-US" sz="600" u="none" strike="noStrike">
                          <a:effectLst/>
                        </a:rPr>
                        <a:t>      Regional Meetings Travel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HPP-93</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2140930154"/>
                  </a:ext>
                </a:extLst>
              </a:tr>
              <a:tr h="164246">
                <a:tc>
                  <a:txBody>
                    <a:bodyPr/>
                    <a:lstStyle/>
                    <a:p>
                      <a:pPr algn="l" fontAlgn="b"/>
                      <a:r>
                        <a:rPr lang="en-US" sz="600" u="none" strike="noStrike">
                          <a:effectLst/>
                        </a:rPr>
                        <a:t>      Executive Committee Travel - Summit</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HPP-94-04</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639899507"/>
                  </a:ext>
                </a:extLst>
              </a:tr>
              <a:tr h="164246">
                <a:tc>
                  <a:txBody>
                    <a:bodyPr/>
                    <a:lstStyle/>
                    <a:p>
                      <a:pPr algn="l" fontAlgn="b"/>
                      <a:r>
                        <a:rPr lang="en-US" sz="600" u="none" strike="noStrike">
                          <a:effectLst/>
                        </a:rPr>
                        <a:t>      Executive Committee Travel - Meetings</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HPP-94-05</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2,000.00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2769763529"/>
                  </a:ext>
                </a:extLst>
              </a:tr>
              <a:tr h="99227">
                <a:tc>
                  <a:txBody>
                    <a:bodyPr/>
                    <a:lstStyle/>
                    <a:p>
                      <a:pPr algn="l" fontAlgn="b"/>
                      <a:r>
                        <a:rPr lang="en-US" sz="600" u="none" strike="noStrike">
                          <a:effectLst/>
                        </a:rPr>
                        <a:t>      National Healthcare Coalition Travel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HPP-97</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15,000.00</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341258576"/>
                  </a:ext>
                </a:extLst>
              </a:tr>
              <a:tr h="99227">
                <a:tc>
                  <a:txBody>
                    <a:bodyPr/>
                    <a:lstStyle/>
                    <a:p>
                      <a:pPr algn="l" fontAlgn="b"/>
                      <a:r>
                        <a:rPr lang="en-US" sz="600" u="none" strike="noStrike">
                          <a:effectLst/>
                        </a:rPr>
                        <a:t>      Total</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1,368.43</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2,000.00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3,500.00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2,000.00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3,000.00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33,368.43</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1356956394"/>
                  </a:ext>
                </a:extLst>
              </a:tr>
              <a:tr h="99227">
                <a:tc>
                  <a:txBody>
                    <a:bodyPr/>
                    <a:lstStyle/>
                    <a:p>
                      <a:pPr algn="l" fontAlgn="b"/>
                      <a:r>
                        <a:rPr lang="en-US" sz="600" u="none" strike="noStrike">
                          <a:effectLst/>
                        </a:rPr>
                        <a:t>    Total 2020-2021</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2,368.43</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3,500.00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8,500.00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14,500.00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2,500.00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3,000.00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13,000.00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2,500.00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17,883.77</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84,252.20</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774213340"/>
                  </a:ext>
                </a:extLst>
              </a:tr>
              <a:tr h="99227">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3224897872"/>
                  </a:ext>
                </a:extLst>
              </a:tr>
              <a:tr h="99227">
                <a:tc>
                  <a:txBody>
                    <a:bodyPr/>
                    <a:lstStyle/>
                    <a:p>
                      <a:pPr algn="l" fontAlgn="b"/>
                      <a:r>
                        <a:rPr lang="en-US" sz="600" u="none" strike="noStrike">
                          <a:effectLst/>
                        </a:rPr>
                        <a:t>Carryover from 2019-2020 Western</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   33,509.50 </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53168348"/>
                  </a:ext>
                </a:extLst>
              </a:tr>
              <a:tr h="99227">
                <a:tc>
                  <a:txBody>
                    <a:bodyPr/>
                    <a:lstStyle/>
                    <a:p>
                      <a:pPr algn="l" fontAlgn="b"/>
                      <a:r>
                        <a:rPr lang="en-US" sz="600" u="none" strike="noStrike">
                          <a:effectLst/>
                        </a:rPr>
                        <a:t>Carryover from 2019-2020 HPP</a:t>
                      </a:r>
                      <a:endParaRPr lang="en-US" sz="600" b="1"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r>
                        <a:rPr lang="en-US" sz="600" u="none" strike="noStrike">
                          <a:effectLst/>
                        </a:rPr>
                        <a:t>   33,925.65 </a:t>
                      </a:r>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extLst>
                  <a:ext uri="{0D108BD9-81ED-4DB2-BD59-A6C34878D82A}">
                    <a16:rowId xmlns:a16="http://schemas.microsoft.com/office/drawing/2014/main" val="2172703317"/>
                  </a:ext>
                </a:extLst>
              </a:tr>
              <a:tr h="99227">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l" fontAlgn="b"/>
                      <a:endParaRPr lang="en-US" sz="600" b="0" i="0" u="none" strike="noStrike">
                        <a:solidFill>
                          <a:srgbClr val="000000"/>
                        </a:solidFill>
                        <a:effectLst/>
                        <a:latin typeface="Calibri" panose="020F0502020204030204" pitchFamily="34" charset="0"/>
                      </a:endParaRPr>
                    </a:p>
                  </a:txBody>
                  <a:tcPr marL="5327" marR="5327" marT="5327" marB="0" anchor="b"/>
                </a:tc>
                <a:tc>
                  <a:txBody>
                    <a:bodyPr/>
                    <a:lstStyle/>
                    <a:p>
                      <a:pPr algn="r" fontAlgn="b"/>
                      <a:r>
                        <a:rPr lang="en-US" sz="600" u="none" strike="noStrike">
                          <a:effectLst/>
                        </a:rPr>
                        <a:t>151,687.35</a:t>
                      </a:r>
                      <a:endParaRPr lang="en-US" sz="600" b="1" i="0" u="none" strike="noStrike">
                        <a:solidFill>
                          <a:srgbClr val="000000"/>
                        </a:solidFill>
                        <a:effectLst/>
                        <a:latin typeface="Calibri" panose="020F0502020204030204" pitchFamily="34" charset="0"/>
                      </a:endParaRPr>
                    </a:p>
                  </a:txBody>
                  <a:tcPr marL="5327" marR="5327" marT="5327" marB="0" anchor="b"/>
                </a:tc>
                <a:tc gridSpan="2">
                  <a:txBody>
                    <a:bodyPr/>
                    <a:lstStyle/>
                    <a:p>
                      <a:pPr algn="l" fontAlgn="b"/>
                      <a:r>
                        <a:rPr lang="en-US" sz="600" u="none" strike="noStrike" dirty="0">
                          <a:effectLst/>
                        </a:rPr>
                        <a:t>Total to spend</a:t>
                      </a:r>
                      <a:endParaRPr lang="en-US" sz="600" b="1" i="0" u="none" strike="noStrike" dirty="0">
                        <a:solidFill>
                          <a:srgbClr val="000000"/>
                        </a:solidFill>
                        <a:effectLst/>
                        <a:latin typeface="Calibri" panose="020F0502020204030204" pitchFamily="34" charset="0"/>
                      </a:endParaRPr>
                    </a:p>
                  </a:txBody>
                  <a:tcPr marL="5327" marR="5327" marT="5327" marB="0" anchor="b"/>
                </a:tc>
                <a:tc hMerge="1">
                  <a:txBody>
                    <a:bodyPr/>
                    <a:lstStyle/>
                    <a:p>
                      <a:endParaRPr lang="en-US"/>
                    </a:p>
                  </a:txBody>
                  <a:tcPr/>
                </a:tc>
                <a:extLst>
                  <a:ext uri="{0D108BD9-81ED-4DB2-BD59-A6C34878D82A}">
                    <a16:rowId xmlns:a16="http://schemas.microsoft.com/office/drawing/2014/main" val="2828082166"/>
                  </a:ext>
                </a:extLst>
              </a:tr>
            </a:tbl>
          </a:graphicData>
        </a:graphic>
      </p:graphicFrame>
    </p:spTree>
    <p:extLst>
      <p:ext uri="{BB962C8B-B14F-4D97-AF65-F5344CB8AC3E}">
        <p14:creationId xmlns:p14="http://schemas.microsoft.com/office/powerpoint/2010/main" val="750477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Coordinator Update</a:t>
            </a:r>
            <a:endParaRPr lang="en-US" dirty="0"/>
          </a:p>
        </p:txBody>
      </p:sp>
      <p:sp>
        <p:nvSpPr>
          <p:cNvPr id="3" name="Content Placeholder 2"/>
          <p:cNvSpPr>
            <a:spLocks noGrp="1"/>
          </p:cNvSpPr>
          <p:nvPr>
            <p:ph idx="1"/>
          </p:nvPr>
        </p:nvSpPr>
        <p:spPr/>
        <p:txBody>
          <a:bodyPr/>
          <a:lstStyle/>
          <a:p>
            <a:r>
              <a:rPr lang="en-US" dirty="0" smtClean="0"/>
              <a:t>Merged the Emergency Preparedness and Response Plan Framework and the Emergency Preparedness Plan</a:t>
            </a:r>
          </a:p>
          <a:p>
            <a:r>
              <a:rPr lang="en-US" dirty="0" smtClean="0"/>
              <a:t>Edited Highly Infectious Disease Annex</a:t>
            </a:r>
          </a:p>
          <a:p>
            <a:r>
              <a:rPr lang="en-US" dirty="0" smtClean="0"/>
              <a:t>Developed MYTEP</a:t>
            </a:r>
          </a:p>
          <a:p>
            <a:r>
              <a:rPr lang="en-US" dirty="0" smtClean="0"/>
              <a:t>RED COMMS drills</a:t>
            </a:r>
          </a:p>
          <a:p>
            <a:r>
              <a:rPr lang="en-US" dirty="0" smtClean="0"/>
              <a:t>COVID specific Daily and Weekly calls throughout the region</a:t>
            </a:r>
          </a:p>
          <a:p>
            <a:r>
              <a:rPr lang="en-US" dirty="0" smtClean="0"/>
              <a:t>Onboarding LTC facilities to </a:t>
            </a:r>
            <a:r>
              <a:rPr lang="en-US" dirty="0" err="1" smtClean="0"/>
              <a:t>EMResource</a:t>
            </a:r>
            <a:endParaRPr lang="en-US" dirty="0" smtClean="0"/>
          </a:p>
          <a:p>
            <a:r>
              <a:rPr lang="en-US" dirty="0" smtClean="0"/>
              <a:t>Developed the Regional </a:t>
            </a:r>
            <a:r>
              <a:rPr lang="en-US" dirty="0" err="1" smtClean="0"/>
              <a:t>Workplan</a:t>
            </a:r>
            <a:endParaRPr lang="en-US" dirty="0" smtClean="0"/>
          </a:p>
          <a:p>
            <a:r>
              <a:rPr lang="en-US" dirty="0" smtClean="0"/>
              <a:t>UPCOMING: Surge Estimator Tool- due to Coordinators in the spring; Coalition Surge Test</a:t>
            </a:r>
          </a:p>
          <a:p>
            <a:pPr marL="0" indent="0">
              <a:buNone/>
            </a:pPr>
            <a:endParaRPr lang="en-US" dirty="0" smtClean="0"/>
          </a:p>
          <a:p>
            <a:endParaRPr lang="en-US" dirty="0"/>
          </a:p>
        </p:txBody>
      </p:sp>
    </p:spTree>
    <p:extLst>
      <p:ext uri="{BB962C8B-B14F-4D97-AF65-F5344CB8AC3E}">
        <p14:creationId xmlns:p14="http://schemas.microsoft.com/office/powerpoint/2010/main" val="602289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Roundtable, Public Comment, Adjournment</a:t>
            </a:r>
            <a:endParaRPr lang="en-US" dirty="0"/>
          </a:p>
        </p:txBody>
      </p:sp>
      <p:sp>
        <p:nvSpPr>
          <p:cNvPr id="3" name="Content Placeholder 2"/>
          <p:cNvSpPr>
            <a:spLocks noGrp="1"/>
          </p:cNvSpPr>
          <p:nvPr>
            <p:ph idx="1"/>
          </p:nvPr>
        </p:nvSpPr>
        <p:spPr/>
        <p:txBody>
          <a:bodyPr/>
          <a:lstStyle/>
          <a:p>
            <a:r>
              <a:rPr lang="en-US" dirty="0" smtClean="0"/>
              <a:t>Next meeting: </a:t>
            </a:r>
            <a:r>
              <a:rPr lang="en-US" dirty="0" smtClean="0"/>
              <a:t>Thursday, </a:t>
            </a:r>
            <a:r>
              <a:rPr lang="en-US" dirty="0" smtClean="0"/>
              <a:t>07 January 2021, 100-1200</a:t>
            </a:r>
            <a:endParaRPr lang="en-US" dirty="0" smtClean="0"/>
          </a:p>
          <a:p>
            <a:pPr marL="0" indent="0">
              <a:buNone/>
            </a:pPr>
            <a:endParaRPr lang="en-US" dirty="0"/>
          </a:p>
        </p:txBody>
      </p:sp>
    </p:spTree>
    <p:extLst>
      <p:ext uri="{BB962C8B-B14F-4D97-AF65-F5344CB8AC3E}">
        <p14:creationId xmlns:p14="http://schemas.microsoft.com/office/powerpoint/2010/main" val="2829793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Welcome! </a:t>
            </a:r>
            <a:r>
              <a:rPr lang="en-US" dirty="0" smtClean="0"/>
              <a:t/>
            </a:r>
            <a:br>
              <a:rPr lang="en-US" dirty="0" smtClean="0"/>
            </a:br>
            <a:r>
              <a:rPr lang="en-US" sz="3200" dirty="0" smtClean="0"/>
              <a:t>Times are crazy! Thank you all so much for taking the time to be here!</a:t>
            </a:r>
            <a:endParaRPr lang="en-US" sz="3200" dirty="0"/>
          </a:p>
        </p:txBody>
      </p:sp>
      <p:sp>
        <p:nvSpPr>
          <p:cNvPr id="3" name="Content Placeholder 2"/>
          <p:cNvSpPr>
            <a:spLocks noGrp="1"/>
          </p:cNvSpPr>
          <p:nvPr>
            <p:ph idx="1"/>
          </p:nvPr>
        </p:nvSpPr>
        <p:spPr/>
        <p:txBody>
          <a:bodyPr>
            <a:normAutofit/>
          </a:bodyPr>
          <a:lstStyle/>
          <a:p>
            <a:r>
              <a:rPr lang="en-US" sz="3600" dirty="0" smtClean="0"/>
              <a:t>Call to order</a:t>
            </a:r>
          </a:p>
          <a:p>
            <a:endParaRPr lang="en-US" sz="3600" dirty="0" smtClean="0"/>
          </a:p>
          <a:p>
            <a:r>
              <a:rPr lang="en-US" sz="3600" dirty="0" smtClean="0"/>
              <a:t>Roll call</a:t>
            </a:r>
          </a:p>
          <a:p>
            <a:endParaRPr lang="en-US" sz="3600" dirty="0" smtClean="0"/>
          </a:p>
          <a:p>
            <a:r>
              <a:rPr lang="en-US" sz="3600" dirty="0" smtClean="0"/>
              <a:t>Approval of minutes from August meeting</a:t>
            </a:r>
          </a:p>
          <a:p>
            <a:r>
              <a:rPr lang="en-US" sz="3600" dirty="0" smtClean="0"/>
              <a:t>Treasure’s Report</a:t>
            </a:r>
          </a:p>
          <a:p>
            <a:endParaRPr lang="en-US" sz="3600" dirty="0"/>
          </a:p>
        </p:txBody>
      </p:sp>
    </p:spTree>
    <p:extLst>
      <p:ext uri="{BB962C8B-B14F-4D97-AF65-F5344CB8AC3E}">
        <p14:creationId xmlns:p14="http://schemas.microsoft.com/office/powerpoint/2010/main" val="2897389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8"/>
            <a:ext cx="2947482" cy="3319374"/>
          </a:xfrm>
        </p:spPr>
        <p:txBody>
          <a:bodyPr/>
          <a:lstStyle/>
          <a:p>
            <a:pPr algn="ctr"/>
            <a:r>
              <a:rPr lang="en-US" dirty="0" smtClean="0"/>
              <a:t>New Business</a:t>
            </a:r>
            <a:endParaRPr lang="en-US" dirty="0"/>
          </a:p>
        </p:txBody>
      </p:sp>
      <p:sp>
        <p:nvSpPr>
          <p:cNvPr id="3" name="Content Placeholder 2"/>
          <p:cNvSpPr>
            <a:spLocks noGrp="1"/>
          </p:cNvSpPr>
          <p:nvPr>
            <p:ph idx="1"/>
          </p:nvPr>
        </p:nvSpPr>
        <p:spPr/>
        <p:txBody>
          <a:bodyPr/>
          <a:lstStyle/>
          <a:p>
            <a:r>
              <a:rPr lang="en-US" sz="3200" dirty="0" smtClean="0"/>
              <a:t>Approve the Preparedness and Response Plan</a:t>
            </a:r>
          </a:p>
          <a:p>
            <a:r>
              <a:rPr lang="en-US" dirty="0"/>
              <a:t>When local resources and disaster coordination needs are exhausted, emergency managers will request assistance through mutual aid then from the State</a:t>
            </a:r>
            <a:endParaRPr lang="en-US" sz="3200" dirty="0" smtClean="0"/>
          </a:p>
          <a:p>
            <a:r>
              <a:rPr lang="en-US" sz="3200" dirty="0" smtClean="0"/>
              <a:t>Approve </a:t>
            </a:r>
            <a:r>
              <a:rPr lang="en-US" sz="3200" dirty="0" err="1" smtClean="0"/>
              <a:t>Peds</a:t>
            </a:r>
            <a:r>
              <a:rPr lang="en-US" sz="3200" dirty="0" smtClean="0"/>
              <a:t> Annex</a:t>
            </a:r>
          </a:p>
          <a:p>
            <a:endParaRPr lang="en-US" sz="3200" dirty="0" smtClean="0"/>
          </a:p>
          <a:p>
            <a:r>
              <a:rPr lang="en-US" sz="3200" dirty="0" smtClean="0"/>
              <a:t>Highly </a:t>
            </a:r>
            <a:r>
              <a:rPr lang="en-US" sz="3200" dirty="0"/>
              <a:t>I</a:t>
            </a:r>
            <a:r>
              <a:rPr lang="en-US" sz="3200" dirty="0" smtClean="0"/>
              <a:t>nfectious Disease Annex draft</a:t>
            </a:r>
          </a:p>
          <a:p>
            <a:endParaRPr lang="en-US" dirty="0" smtClean="0"/>
          </a:p>
          <a:p>
            <a:endParaRPr lang="en-US" dirty="0"/>
          </a:p>
        </p:txBody>
      </p:sp>
    </p:spTree>
    <p:extLst>
      <p:ext uri="{BB962C8B-B14F-4D97-AF65-F5344CB8AC3E}">
        <p14:creationId xmlns:p14="http://schemas.microsoft.com/office/powerpoint/2010/main" val="1765390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90" y="856211"/>
            <a:ext cx="3328954" cy="5137265"/>
          </a:xfrm>
        </p:spPr>
        <p:txBody>
          <a:bodyPr/>
          <a:lstStyle/>
          <a:p>
            <a:pPr algn="ctr"/>
            <a:r>
              <a:rPr lang="en-US" dirty="0" smtClean="0"/>
              <a:t>Virtual </a:t>
            </a:r>
            <a:br>
              <a:rPr lang="en-US" dirty="0" smtClean="0"/>
            </a:br>
            <a:r>
              <a:rPr lang="en-US" dirty="0" smtClean="0"/>
              <a:t>Pediatric  Tabletop Exercise</a:t>
            </a:r>
            <a:br>
              <a:rPr lang="en-US" dirty="0" smtClean="0"/>
            </a:br>
            <a:r>
              <a:rPr lang="en-US" dirty="0" smtClean="0"/>
              <a:t/>
            </a:r>
            <a:br>
              <a:rPr lang="en-US" dirty="0" smtClean="0"/>
            </a:br>
            <a:r>
              <a:rPr lang="en-US" sz="2400" dirty="0"/>
              <a:t>Doodle survey sent out with potential </a:t>
            </a:r>
            <a:r>
              <a:rPr lang="en-US" sz="2400" dirty="0" smtClean="0"/>
              <a:t>dates</a:t>
            </a:r>
            <a:br>
              <a:rPr lang="en-US" sz="2400" dirty="0" smtClean="0"/>
            </a:br>
            <a:r>
              <a:rPr lang="en-US" sz="2400" dirty="0"/>
              <a:t/>
            </a:r>
            <a:br>
              <a:rPr lang="en-US" sz="2400" dirty="0"/>
            </a:br>
            <a:r>
              <a:rPr lang="en-US" sz="2400" dirty="0"/>
              <a:t>One event per coalition</a:t>
            </a:r>
            <a:br>
              <a:rPr lang="en-US" sz="2400" dirty="0"/>
            </a:br>
            <a:endParaRPr lang="en-US" sz="2400" dirty="0"/>
          </a:p>
        </p:txBody>
      </p:sp>
      <p:sp>
        <p:nvSpPr>
          <p:cNvPr id="3" name="Content Placeholder 2"/>
          <p:cNvSpPr>
            <a:spLocks noGrp="1"/>
          </p:cNvSpPr>
          <p:nvPr>
            <p:ph idx="1"/>
          </p:nvPr>
        </p:nvSpPr>
        <p:spPr>
          <a:xfrm>
            <a:off x="3699164" y="244699"/>
            <a:ext cx="7485304" cy="6387921"/>
          </a:xfrm>
        </p:spPr>
        <p:txBody>
          <a:bodyPr/>
          <a:lstStyle/>
          <a:p>
            <a:pPr marL="0" indent="0">
              <a:buNone/>
            </a:pPr>
            <a:endParaRPr lang="en-US" dirty="0" smtClean="0"/>
          </a:p>
          <a:p>
            <a:endParaRPr lang="en-US" dirty="0" smtClean="0"/>
          </a:p>
          <a:p>
            <a:endParaRPr lang="en-US" dirty="0" smtClean="0"/>
          </a:p>
          <a:p>
            <a:pPr marL="0" indent="0">
              <a:buNone/>
            </a:pPr>
            <a:endParaRPr lang="en-US" dirty="0"/>
          </a:p>
        </p:txBody>
      </p:sp>
      <p:pic>
        <p:nvPicPr>
          <p:cNvPr id="4" name="Picture 3"/>
          <p:cNvPicPr>
            <a:picLocks noChangeAspect="1"/>
          </p:cNvPicPr>
          <p:nvPr/>
        </p:nvPicPr>
        <p:blipFill>
          <a:blip r:embed="rId2"/>
          <a:stretch>
            <a:fillRect/>
          </a:stretch>
        </p:blipFill>
        <p:spPr>
          <a:xfrm>
            <a:off x="4960335" y="230468"/>
            <a:ext cx="5133065" cy="6387920"/>
          </a:xfrm>
          <a:prstGeom prst="rect">
            <a:avLst/>
          </a:prstGeom>
        </p:spPr>
      </p:pic>
    </p:spTree>
    <p:extLst>
      <p:ext uri="{BB962C8B-B14F-4D97-AF65-F5344CB8AC3E}">
        <p14:creationId xmlns:p14="http://schemas.microsoft.com/office/powerpoint/2010/main" val="188261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PPE Cache Host Agreement </a:t>
            </a:r>
            <a:endParaRPr lang="en-US" dirty="0"/>
          </a:p>
        </p:txBody>
      </p:sp>
      <p:sp>
        <p:nvSpPr>
          <p:cNvPr id="3" name="Content Placeholder 2"/>
          <p:cNvSpPr>
            <a:spLocks noGrp="1"/>
          </p:cNvSpPr>
          <p:nvPr>
            <p:ph idx="1"/>
          </p:nvPr>
        </p:nvSpPr>
        <p:spPr>
          <a:xfrm>
            <a:off x="3593206" y="206063"/>
            <a:ext cx="8062174" cy="6529588"/>
          </a:xfrm>
        </p:spPr>
        <p:txBody>
          <a:bodyPr>
            <a:noAutofit/>
          </a:bodyPr>
          <a:lstStyle/>
          <a:p>
            <a:pPr marL="0" indent="0">
              <a:buNone/>
            </a:pPr>
            <a:endParaRPr lang="en-US" sz="1400" dirty="0" smtClean="0"/>
          </a:p>
          <a:p>
            <a:pPr marL="0" indent="0">
              <a:buNone/>
            </a:pPr>
            <a:endParaRPr lang="en-US" sz="1400" dirty="0"/>
          </a:p>
          <a:p>
            <a:pPr marL="0" indent="0">
              <a:buNone/>
            </a:pPr>
            <a:r>
              <a:rPr lang="en-US" sz="1400" dirty="0" smtClean="0"/>
              <a:t>Montana </a:t>
            </a:r>
            <a:r>
              <a:rPr lang="en-US" sz="1400" dirty="0"/>
              <a:t>Cache Host Agreement Terms and Conditions </a:t>
            </a:r>
            <a:r>
              <a:rPr lang="en-US" sz="1400" dirty="0" smtClean="0"/>
              <a:t> </a:t>
            </a:r>
            <a:endParaRPr lang="en-US" sz="1400" dirty="0"/>
          </a:p>
          <a:p>
            <a:pPr marL="0" indent="0">
              <a:buNone/>
            </a:pPr>
            <a:r>
              <a:rPr lang="en-US" sz="1400" dirty="0"/>
              <a:t>The State of Montana has procured personal protective equipment (PPE) to be used for the COVID-19 emergency response, when regular supplies of PPE are unavailable.  This PPE is a starting point of a facility’s sustainment of supplies.  Certain terms and conditions are associated with the holding, use, and distribution of this PPE. </a:t>
            </a:r>
            <a:r>
              <a:rPr lang="en-US" sz="1400" dirty="0" smtClean="0"/>
              <a:t> </a:t>
            </a:r>
            <a:endParaRPr lang="en-US" sz="1400" dirty="0"/>
          </a:p>
          <a:p>
            <a:pPr marL="0" indent="0">
              <a:buNone/>
            </a:pPr>
            <a:r>
              <a:rPr lang="en-US" sz="1400" dirty="0"/>
              <a:t>By accepting this allotment of medical PPE, the holder is accepting the following terms and conditions: </a:t>
            </a:r>
          </a:p>
          <a:p>
            <a:pPr marL="0" indent="0">
              <a:buNone/>
            </a:pPr>
            <a:r>
              <a:rPr lang="en-US" sz="1400" dirty="0"/>
              <a:t>• Facilities shall implement PPE conservation strategies, as identified by the CDC, to safely extend supplies of existing </a:t>
            </a:r>
            <a:r>
              <a:rPr lang="en-US" sz="1400" dirty="0" smtClean="0"/>
              <a:t>PPE</a:t>
            </a:r>
          </a:p>
          <a:p>
            <a:pPr marL="0" indent="0">
              <a:buNone/>
            </a:pPr>
            <a:r>
              <a:rPr lang="en-US" sz="1400" dirty="0" smtClean="0"/>
              <a:t>• </a:t>
            </a:r>
            <a:r>
              <a:rPr lang="en-US" sz="1400" dirty="0"/>
              <a:t>Facilities shall exhaust all other means of commercial procurement before using the cache inventory </a:t>
            </a:r>
            <a:endParaRPr lang="en-US" sz="1400" dirty="0" smtClean="0"/>
          </a:p>
          <a:p>
            <a:pPr marL="0" indent="0">
              <a:buNone/>
            </a:pPr>
            <a:r>
              <a:rPr lang="en-US" sz="1400" dirty="0" smtClean="0"/>
              <a:t>• </a:t>
            </a:r>
            <a:r>
              <a:rPr lang="en-US" sz="1400" dirty="0"/>
              <a:t>Supplies taken from the cache should be backfilled as soon as regularly procured PPE is acquired </a:t>
            </a:r>
            <a:endParaRPr lang="en-US" sz="1400" dirty="0" smtClean="0"/>
          </a:p>
          <a:p>
            <a:pPr marL="0" indent="0">
              <a:buNone/>
            </a:pPr>
            <a:r>
              <a:rPr lang="en-US" sz="1400" dirty="0" smtClean="0"/>
              <a:t>• </a:t>
            </a:r>
            <a:r>
              <a:rPr lang="en-US" sz="1400" dirty="0"/>
              <a:t>PPE from the cache is not to be distributed to facilities outside the State of Montana </a:t>
            </a:r>
            <a:endParaRPr lang="en-US" sz="1400" dirty="0" smtClean="0"/>
          </a:p>
          <a:p>
            <a:pPr marL="0" indent="0">
              <a:buNone/>
            </a:pPr>
            <a:r>
              <a:rPr lang="en-US" sz="1400" dirty="0" smtClean="0"/>
              <a:t>• </a:t>
            </a:r>
            <a:r>
              <a:rPr lang="en-US" sz="1400" dirty="0"/>
              <a:t>Medical PPE shall be used in appropriate situations, per CDC guidance </a:t>
            </a:r>
            <a:endParaRPr lang="en-US" sz="1400" dirty="0" smtClean="0"/>
          </a:p>
          <a:p>
            <a:pPr marL="0" indent="0">
              <a:buNone/>
            </a:pPr>
            <a:r>
              <a:rPr lang="en-US" sz="1400" dirty="0" smtClean="0"/>
              <a:t>• </a:t>
            </a:r>
            <a:r>
              <a:rPr lang="en-US" sz="1400" dirty="0"/>
              <a:t>PPE from the cache cannot be charged, billed, or re-sold </a:t>
            </a:r>
            <a:endParaRPr lang="en-US" sz="1400" dirty="0" smtClean="0"/>
          </a:p>
          <a:p>
            <a:pPr marL="0" indent="0">
              <a:buNone/>
            </a:pPr>
            <a:r>
              <a:rPr lang="en-US" sz="1400" dirty="0" smtClean="0"/>
              <a:t>• </a:t>
            </a:r>
            <a:r>
              <a:rPr lang="en-US" sz="1400" dirty="0"/>
              <a:t>PPE from the cache may not be distributed to private businesses </a:t>
            </a:r>
            <a:endParaRPr lang="en-US" sz="1400" dirty="0" smtClean="0"/>
          </a:p>
          <a:p>
            <a:pPr marL="0" indent="0">
              <a:buNone/>
            </a:pPr>
            <a:r>
              <a:rPr lang="en-US" sz="1400" dirty="0" smtClean="0"/>
              <a:t>• </a:t>
            </a:r>
            <a:r>
              <a:rPr lang="en-US" sz="1400" dirty="0"/>
              <a:t>The holder will submit an inventory and usage report monthly* </a:t>
            </a:r>
            <a:endParaRPr lang="en-US" sz="1400" dirty="0" smtClean="0"/>
          </a:p>
          <a:p>
            <a:pPr marL="0" indent="0">
              <a:buNone/>
            </a:pPr>
            <a:r>
              <a:rPr lang="en-US" sz="1400" dirty="0" smtClean="0"/>
              <a:t>• </a:t>
            </a:r>
            <a:r>
              <a:rPr lang="en-US" sz="1400" dirty="0"/>
              <a:t>The State may ask to move PPE, based on statewide critical need, and will backfill the cache as appropriate. </a:t>
            </a:r>
            <a:endParaRPr lang="en-US" sz="1400" dirty="0" smtClean="0"/>
          </a:p>
          <a:p>
            <a:pPr marL="0" indent="0">
              <a:buNone/>
            </a:pPr>
            <a:r>
              <a:rPr lang="en-US" sz="1400" dirty="0" smtClean="0"/>
              <a:t>• </a:t>
            </a:r>
            <a:r>
              <a:rPr lang="en-US" sz="1400" dirty="0"/>
              <a:t>Facilities are highly encouraged to have an inventory management and use plan to rotate emergency cache supplies through their inventory.  This should be submitted through the lead contacts to MT DES. </a:t>
            </a:r>
            <a:endParaRPr lang="en-US" sz="1400" dirty="0" smtClean="0"/>
          </a:p>
          <a:p>
            <a:pPr marL="0" indent="0">
              <a:buNone/>
            </a:pPr>
            <a:r>
              <a:rPr lang="en-US" sz="1400" dirty="0" smtClean="0"/>
              <a:t>• </a:t>
            </a:r>
            <a:r>
              <a:rPr lang="en-US" sz="1400" dirty="0"/>
              <a:t>Caches shall be stored in climate-controlled settings to maintain quality of the product </a:t>
            </a:r>
            <a:r>
              <a:rPr lang="en-US" sz="1400" dirty="0" smtClean="0"/>
              <a:t> </a:t>
            </a:r>
            <a:endParaRPr lang="en-US" sz="1400" dirty="0"/>
          </a:p>
          <a:p>
            <a:pPr marL="0" indent="0">
              <a:buNone/>
            </a:pPr>
            <a:r>
              <a:rPr lang="en-US" sz="1400" dirty="0"/>
              <a:t>Disputes over the use of PPE or the terms and conditions should be handled by contacting MT DES. </a:t>
            </a:r>
          </a:p>
          <a:p>
            <a:pPr marL="0" indent="0">
              <a:buNone/>
            </a:pPr>
            <a:r>
              <a:rPr lang="en-US" sz="1400" dirty="0"/>
              <a:t>This agreement is subject to change, based on changing conditions with the COVID-19 response. </a:t>
            </a:r>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3757792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Predeployed</a:t>
            </a:r>
            <a:r>
              <a:rPr lang="en-US" dirty="0" smtClean="0"/>
              <a:t> PPE Cache and Guidance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89989055"/>
              </p:ext>
            </p:extLst>
          </p:nvPr>
        </p:nvGraphicFramePr>
        <p:xfrm>
          <a:off x="3557847" y="232755"/>
          <a:ext cx="8138159" cy="6284402"/>
        </p:xfrm>
        <a:graphic>
          <a:graphicData uri="http://schemas.openxmlformats.org/drawingml/2006/table">
            <a:tbl>
              <a:tblPr/>
              <a:tblGrid>
                <a:gridCol w="2770967">
                  <a:extLst>
                    <a:ext uri="{9D8B030D-6E8A-4147-A177-3AD203B41FA5}">
                      <a16:colId xmlns:a16="http://schemas.microsoft.com/office/drawing/2014/main" val="3610259014"/>
                    </a:ext>
                  </a:extLst>
                </a:gridCol>
                <a:gridCol w="898693">
                  <a:extLst>
                    <a:ext uri="{9D8B030D-6E8A-4147-A177-3AD203B41FA5}">
                      <a16:colId xmlns:a16="http://schemas.microsoft.com/office/drawing/2014/main" val="1842294785"/>
                    </a:ext>
                  </a:extLst>
                </a:gridCol>
                <a:gridCol w="684718">
                  <a:extLst>
                    <a:ext uri="{9D8B030D-6E8A-4147-A177-3AD203B41FA5}">
                      <a16:colId xmlns:a16="http://schemas.microsoft.com/office/drawing/2014/main" val="2416088283"/>
                    </a:ext>
                  </a:extLst>
                </a:gridCol>
                <a:gridCol w="2852991">
                  <a:extLst>
                    <a:ext uri="{9D8B030D-6E8A-4147-A177-3AD203B41FA5}">
                      <a16:colId xmlns:a16="http://schemas.microsoft.com/office/drawing/2014/main" val="3732961264"/>
                    </a:ext>
                  </a:extLst>
                </a:gridCol>
                <a:gridCol w="930790">
                  <a:extLst>
                    <a:ext uri="{9D8B030D-6E8A-4147-A177-3AD203B41FA5}">
                      <a16:colId xmlns:a16="http://schemas.microsoft.com/office/drawing/2014/main" val="785262980"/>
                    </a:ext>
                  </a:extLst>
                </a:gridCol>
              </a:tblGrid>
              <a:tr h="165379">
                <a:tc>
                  <a:txBody>
                    <a:bodyPr/>
                    <a:lstStyle/>
                    <a:p>
                      <a:pPr algn="l" fontAlgn="b"/>
                      <a:r>
                        <a:rPr lang="en-US" sz="800" b="0" i="0" u="none" strike="noStrike">
                          <a:solidFill>
                            <a:srgbClr val="000000"/>
                          </a:solidFill>
                          <a:effectLst/>
                          <a:latin typeface="Calibri" panose="020F0502020204030204" pitchFamily="34" charset="0"/>
                        </a:rPr>
                        <a:t>Western Coalition </a:t>
                      </a:r>
                    </a:p>
                  </a:txBody>
                  <a:tcPr marL="6739" marR="6739" marT="6739" marB="0" anchor="b">
                    <a:lnL>
                      <a:noFill/>
                    </a:lnL>
                    <a:lnR>
                      <a:noFill/>
                    </a:lnR>
                    <a:lnT>
                      <a:noFill/>
                    </a:lnT>
                    <a:lnB w="6350" cap="flat" cmpd="sng" algn="ctr">
                      <a:solidFill>
                        <a:srgbClr val="000000"/>
                      </a:solidFill>
                      <a:prstDash val="solid"/>
                      <a:round/>
                      <a:headEnd type="none" w="med" len="med"/>
                      <a:tailEnd type="none" w="med" len="med"/>
                    </a:lnB>
                    <a:solidFill>
                      <a:srgbClr val="8EA9DB"/>
                    </a:solidFill>
                  </a:tcPr>
                </a:tc>
                <a:tc>
                  <a:txBody>
                    <a:bodyPr/>
                    <a:lstStyle/>
                    <a:p>
                      <a:pPr algn="l" fontAlgn="b"/>
                      <a:r>
                        <a:rPr lang="en-US" sz="800" b="0" i="0" u="none" strike="noStrike">
                          <a:solidFill>
                            <a:srgbClr val="000000"/>
                          </a:solidFill>
                          <a:effectLst/>
                          <a:latin typeface="Calibri" panose="020F0502020204030204" pitchFamily="34" charset="0"/>
                        </a:rPr>
                        <a:t>County</a:t>
                      </a:r>
                    </a:p>
                  </a:txBody>
                  <a:tcPr marL="6739" marR="6739" marT="673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Eastern Coaltion</a:t>
                      </a:r>
                    </a:p>
                  </a:txBody>
                  <a:tcPr marL="6739" marR="6739" marT="6739" marB="0" anchor="b">
                    <a:lnL>
                      <a:noFill/>
                    </a:lnL>
                    <a:lnR>
                      <a:noFill/>
                    </a:lnR>
                    <a:lnT>
                      <a:noFill/>
                    </a:lnT>
                    <a:lnB w="6350" cap="flat" cmpd="sng" algn="ctr">
                      <a:solidFill>
                        <a:srgbClr val="000000"/>
                      </a:solidFill>
                      <a:prstDash val="solid"/>
                      <a:round/>
                      <a:headEnd type="none" w="med" len="med"/>
                      <a:tailEnd type="none" w="med" len="med"/>
                    </a:lnB>
                    <a:solidFill>
                      <a:srgbClr val="F4B084"/>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8127447"/>
                  </a:ext>
                </a:extLst>
              </a:tr>
              <a:tr h="165379">
                <a:tc>
                  <a:txBody>
                    <a:bodyPr/>
                    <a:lstStyle/>
                    <a:p>
                      <a:pPr algn="l" fontAlgn="b"/>
                      <a:r>
                        <a:rPr lang="en-US" sz="800" b="0" i="0" u="none" strike="noStrike">
                          <a:solidFill>
                            <a:srgbClr val="000000"/>
                          </a:solidFill>
                          <a:effectLst/>
                          <a:latin typeface="Calibri" panose="020F0502020204030204" pitchFamily="34" charset="0"/>
                        </a:rPr>
                        <a:t>Barrett Hospital &amp; Healthcare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Beaverhead</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Dahl Memorial Healthcare Association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Carter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2597052"/>
                  </a:ext>
                </a:extLst>
              </a:tr>
              <a:tr h="165379">
                <a:tc>
                  <a:txBody>
                    <a:bodyPr/>
                    <a:lstStyle/>
                    <a:p>
                      <a:pPr algn="l" fontAlgn="b"/>
                      <a:r>
                        <a:rPr lang="en-US" sz="800" b="0" i="0" u="none" strike="noStrike">
                          <a:solidFill>
                            <a:srgbClr val="000000"/>
                          </a:solidFill>
                          <a:effectLst/>
                          <a:latin typeface="Calibri" panose="020F0502020204030204" pitchFamily="34" charset="0"/>
                        </a:rPr>
                        <a:t>Community Hospital Of Anaconda</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Deerlodge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Holy Rosary Healthcare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Custer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3674629"/>
                  </a:ext>
                </a:extLst>
              </a:tr>
              <a:tr h="165379">
                <a:tc>
                  <a:txBody>
                    <a:bodyPr/>
                    <a:lstStyle/>
                    <a:p>
                      <a:pPr algn="l" fontAlgn="b"/>
                      <a:r>
                        <a:rPr lang="en-US" sz="800" b="0" i="0" u="none" strike="noStrike">
                          <a:solidFill>
                            <a:srgbClr val="000000"/>
                          </a:solidFill>
                          <a:effectLst/>
                          <a:latin typeface="Calibri" panose="020F0502020204030204" pitchFamily="34" charset="0"/>
                        </a:rPr>
                        <a:t>Healthcenter Northwest</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Flathead</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Daniels Memorial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Daniels</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0854601"/>
                  </a:ext>
                </a:extLst>
              </a:tr>
              <a:tr h="165379">
                <a:tc>
                  <a:txBody>
                    <a:bodyPr/>
                    <a:lstStyle/>
                    <a:p>
                      <a:pPr algn="l" fontAlgn="b"/>
                      <a:r>
                        <a:rPr lang="en-US" sz="800" b="0" i="0" u="none" strike="noStrike">
                          <a:solidFill>
                            <a:srgbClr val="000000"/>
                          </a:solidFill>
                          <a:effectLst/>
                          <a:latin typeface="Calibri" panose="020F0502020204030204" pitchFamily="34" charset="0"/>
                        </a:rPr>
                        <a:t>Kalispell Regional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Flathead</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Glendive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Dawson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5193027"/>
                  </a:ext>
                </a:extLst>
              </a:tr>
              <a:tr h="165379">
                <a:tc>
                  <a:txBody>
                    <a:bodyPr/>
                    <a:lstStyle/>
                    <a:p>
                      <a:pPr algn="l" fontAlgn="b"/>
                      <a:r>
                        <a:rPr lang="en-US" sz="800" b="0" i="0" u="none" strike="noStrike">
                          <a:solidFill>
                            <a:srgbClr val="000000"/>
                          </a:solidFill>
                          <a:effectLst/>
                          <a:latin typeface="Calibri" panose="020F0502020204030204" pitchFamily="34" charset="0"/>
                        </a:rPr>
                        <a:t>North Valley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Flathead</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Fallon Medical Complex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Fallon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7367784"/>
                  </a:ext>
                </a:extLst>
              </a:tr>
              <a:tr h="165379">
                <a:tc>
                  <a:txBody>
                    <a:bodyPr/>
                    <a:lstStyle/>
                    <a:p>
                      <a:pPr algn="l" fontAlgn="b"/>
                      <a:r>
                        <a:rPr lang="en-US" sz="800" b="0" i="0" u="none" strike="noStrike">
                          <a:solidFill>
                            <a:srgbClr val="000000"/>
                          </a:solidFill>
                          <a:effectLst/>
                          <a:latin typeface="Calibri" panose="020F0502020204030204" pitchFamily="34" charset="0"/>
                        </a:rPr>
                        <a:t>Granite County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Granite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Garfield County Health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Garfield</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6148089"/>
                  </a:ext>
                </a:extLst>
              </a:tr>
              <a:tr h="165379">
                <a:tc>
                  <a:txBody>
                    <a:bodyPr/>
                    <a:lstStyle/>
                    <a:p>
                      <a:pPr algn="l" fontAlgn="b"/>
                      <a:r>
                        <a:rPr lang="en-US" sz="800" b="0" i="0" u="none" strike="noStrike">
                          <a:solidFill>
                            <a:srgbClr val="000000"/>
                          </a:solidFill>
                          <a:effectLst/>
                          <a:latin typeface="Calibri" panose="020F0502020204030204" pitchFamily="34" charset="0"/>
                        </a:rPr>
                        <a:t>Providence St. Joseph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Lake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Mccone County Health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McCone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6169920"/>
                  </a:ext>
                </a:extLst>
              </a:tr>
              <a:tr h="165379">
                <a:tc>
                  <a:txBody>
                    <a:bodyPr/>
                    <a:lstStyle/>
                    <a:p>
                      <a:pPr algn="l" fontAlgn="b"/>
                      <a:r>
                        <a:rPr lang="en-US" sz="800" b="0" i="0" u="none" strike="noStrike">
                          <a:solidFill>
                            <a:srgbClr val="000000"/>
                          </a:solidFill>
                          <a:effectLst/>
                          <a:latin typeface="Calibri" panose="020F0502020204030204" pitchFamily="34" charset="0"/>
                        </a:rPr>
                        <a:t>St. Luke Community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Lake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Mountainview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Meagher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7709895"/>
                  </a:ext>
                </a:extLst>
              </a:tr>
              <a:tr h="165379">
                <a:tc>
                  <a:txBody>
                    <a:bodyPr/>
                    <a:lstStyle/>
                    <a:p>
                      <a:pPr algn="l" fontAlgn="b"/>
                      <a:r>
                        <a:rPr lang="en-US" sz="800" b="0" i="0" u="none" strike="noStrike">
                          <a:solidFill>
                            <a:srgbClr val="000000"/>
                          </a:solidFill>
                          <a:effectLst/>
                          <a:latin typeface="Calibri" panose="020F0502020204030204" pitchFamily="34" charset="0"/>
                        </a:rPr>
                        <a:t>Cabinet Peaks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Lincoln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Phillips County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Phillips</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9995615"/>
                  </a:ext>
                </a:extLst>
              </a:tr>
              <a:tr h="165379">
                <a:tc>
                  <a:txBody>
                    <a:bodyPr/>
                    <a:lstStyle/>
                    <a:p>
                      <a:pPr algn="l" fontAlgn="b"/>
                      <a:r>
                        <a:rPr lang="en-US" sz="800" b="0" i="0" u="none" strike="noStrike">
                          <a:solidFill>
                            <a:srgbClr val="000000"/>
                          </a:solidFill>
                          <a:effectLst/>
                          <a:latin typeface="Calibri" panose="020F0502020204030204" pitchFamily="34" charset="0"/>
                        </a:rPr>
                        <a:t>Mineral Community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Mineral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Prairie Community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Prairie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2599701"/>
                  </a:ext>
                </a:extLst>
              </a:tr>
              <a:tr h="165379">
                <a:tc>
                  <a:txBody>
                    <a:bodyPr/>
                    <a:lstStyle/>
                    <a:p>
                      <a:pPr algn="l" fontAlgn="b"/>
                      <a:r>
                        <a:rPr lang="en-US" sz="800" b="0" i="0" u="none" strike="noStrike">
                          <a:solidFill>
                            <a:srgbClr val="000000"/>
                          </a:solidFill>
                          <a:effectLst/>
                          <a:latin typeface="Calibri" panose="020F0502020204030204" pitchFamily="34" charset="0"/>
                        </a:rPr>
                        <a:t>Community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Missoula</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Sidney Health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Richland</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9054402"/>
                  </a:ext>
                </a:extLst>
              </a:tr>
              <a:tr h="165379">
                <a:tc>
                  <a:txBody>
                    <a:bodyPr/>
                    <a:lstStyle/>
                    <a:p>
                      <a:pPr algn="l" fontAlgn="b"/>
                      <a:r>
                        <a:rPr lang="en-US" sz="800" b="0" i="0" u="none" strike="noStrike">
                          <a:solidFill>
                            <a:srgbClr val="000000"/>
                          </a:solidFill>
                          <a:effectLst/>
                          <a:latin typeface="Calibri" panose="020F0502020204030204" pitchFamily="34" charset="0"/>
                        </a:rPr>
                        <a:t>St. Patrick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Missoula</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Poplar Community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Roosevelt</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8694024"/>
                  </a:ext>
                </a:extLst>
              </a:tr>
              <a:tr h="165379">
                <a:tc>
                  <a:txBody>
                    <a:bodyPr/>
                    <a:lstStyle/>
                    <a:p>
                      <a:pPr algn="l" fontAlgn="b"/>
                      <a:r>
                        <a:rPr lang="en-US" sz="800" b="0" i="0" u="none" strike="noStrike">
                          <a:solidFill>
                            <a:srgbClr val="000000"/>
                          </a:solidFill>
                          <a:effectLst/>
                          <a:latin typeface="Calibri" panose="020F0502020204030204" pitchFamily="34" charset="0"/>
                        </a:rPr>
                        <a:t>Deer Lodge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Powell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Roosevelt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Roosevelt</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8199985"/>
                  </a:ext>
                </a:extLst>
              </a:tr>
              <a:tr h="165379">
                <a:tc>
                  <a:txBody>
                    <a:bodyPr/>
                    <a:lstStyle/>
                    <a:p>
                      <a:pPr algn="l" fontAlgn="b"/>
                      <a:r>
                        <a:rPr lang="en-US" sz="800" b="0" i="0" u="none" strike="noStrike">
                          <a:solidFill>
                            <a:srgbClr val="000000"/>
                          </a:solidFill>
                          <a:effectLst/>
                          <a:latin typeface="Calibri" panose="020F0502020204030204" pitchFamily="34" charset="0"/>
                        </a:rPr>
                        <a:t>Marcus Daly Memorial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Ravalli</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Trinity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Roosevelt</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48209"/>
                  </a:ext>
                </a:extLst>
              </a:tr>
              <a:tr h="165379">
                <a:tc>
                  <a:txBody>
                    <a:bodyPr/>
                    <a:lstStyle/>
                    <a:p>
                      <a:pPr algn="l" fontAlgn="b"/>
                      <a:r>
                        <a:rPr lang="en-US" sz="800" b="0" i="0" u="none" strike="noStrike">
                          <a:solidFill>
                            <a:srgbClr val="000000"/>
                          </a:solidFill>
                          <a:effectLst/>
                          <a:latin typeface="Calibri" panose="020F0502020204030204" pitchFamily="34" charset="0"/>
                        </a:rPr>
                        <a:t>Clark Fork Valley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Sanders</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Rosebud Health Care Center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Rosebud</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7345429"/>
                  </a:ext>
                </a:extLst>
              </a:tr>
              <a:tr h="165379">
                <a:tc>
                  <a:txBody>
                    <a:bodyPr/>
                    <a:lstStyle/>
                    <a:p>
                      <a:pPr algn="l" fontAlgn="b"/>
                      <a:r>
                        <a:rPr lang="en-US" sz="800" b="0" i="0" u="none" strike="noStrike">
                          <a:solidFill>
                            <a:srgbClr val="000000"/>
                          </a:solidFill>
                          <a:effectLst/>
                          <a:latin typeface="Calibri" panose="020F0502020204030204" pitchFamily="34" charset="0"/>
                        </a:rPr>
                        <a:t>St. James Healthcare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Silver Bow</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Sheridan Memorial Hospital Association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Sheridan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8006046"/>
                  </a:ext>
                </a:extLst>
              </a:tr>
              <a:tr h="165379">
                <a:tc>
                  <a:txBody>
                    <a:bodyPr/>
                    <a:lstStyle/>
                    <a:p>
                      <a:pPr algn="l" fontAlgn="b"/>
                      <a:r>
                        <a:rPr lang="en-US" sz="800" b="0" i="0" u="none" strike="noStrike">
                          <a:solidFill>
                            <a:srgbClr val="000000"/>
                          </a:solidFill>
                          <a:effectLst/>
                          <a:latin typeface="Calibri" panose="020F0502020204030204" pitchFamily="34" charset="0"/>
                        </a:rPr>
                        <a:t> </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Frances Mahon Deaconess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Valley</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9471989"/>
                  </a:ext>
                </a:extLst>
              </a:tr>
              <a:tr h="165379">
                <a:tc>
                  <a:txBody>
                    <a:bodyPr/>
                    <a:lstStyle/>
                    <a:p>
                      <a:pPr algn="l" fontAlgn="b"/>
                      <a:r>
                        <a:rPr lang="en-US" sz="800" b="0" i="0" u="none" strike="noStrike">
                          <a:solidFill>
                            <a:srgbClr val="000000"/>
                          </a:solidFill>
                          <a:effectLst/>
                          <a:latin typeface="Calibri" panose="020F0502020204030204" pitchFamily="34" charset="0"/>
                        </a:rPr>
                        <a:t> </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Wheatland Memorial Healthcare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Wheatland</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1379800"/>
                  </a:ext>
                </a:extLst>
              </a:tr>
              <a:tr h="165379">
                <a:tc>
                  <a:txBody>
                    <a:bodyPr/>
                    <a:lstStyle/>
                    <a:p>
                      <a:pPr algn="l" fontAlgn="b"/>
                      <a:r>
                        <a:rPr lang="en-US" sz="800" b="0" i="0" u="none" strike="noStrike">
                          <a:solidFill>
                            <a:srgbClr val="000000"/>
                          </a:solidFill>
                          <a:effectLst/>
                          <a:latin typeface="Calibri" panose="020F0502020204030204" pitchFamily="34" charset="0"/>
                        </a:rPr>
                        <a:t> </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65882212"/>
                  </a:ext>
                </a:extLst>
              </a:tr>
              <a:tr h="165379">
                <a:tc>
                  <a:txBody>
                    <a:bodyPr/>
                    <a:lstStyle/>
                    <a:p>
                      <a:pPr algn="l" fontAlgn="b"/>
                      <a:r>
                        <a:rPr lang="en-US" sz="800" b="0" i="0" u="none" strike="noStrike">
                          <a:solidFill>
                            <a:srgbClr val="000000"/>
                          </a:solidFill>
                          <a:effectLst/>
                          <a:latin typeface="Calibri" panose="020F0502020204030204" pitchFamily="34" charset="0"/>
                        </a:rPr>
                        <a:t>Southern Coaltion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Central Coaltion</a:t>
                      </a:r>
                    </a:p>
                  </a:txBody>
                  <a:tcPr marL="6739" marR="6739" marT="673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4353360"/>
                  </a:ext>
                </a:extLst>
              </a:tr>
              <a:tr h="165379">
                <a:tc>
                  <a:txBody>
                    <a:bodyPr/>
                    <a:lstStyle/>
                    <a:p>
                      <a:pPr algn="l" fontAlgn="b"/>
                      <a:r>
                        <a:rPr lang="en-US" sz="800" b="0" i="0" u="none" strike="noStrike">
                          <a:solidFill>
                            <a:srgbClr val="000000"/>
                          </a:solidFill>
                          <a:effectLst/>
                          <a:latin typeface="Calibri" panose="020F0502020204030204" pitchFamily="34" charset="0"/>
                        </a:rPr>
                        <a:t>Big Horn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Big Horn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Fort Belknap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Blaine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460894"/>
                  </a:ext>
                </a:extLst>
              </a:tr>
              <a:tr h="165379">
                <a:tc>
                  <a:txBody>
                    <a:bodyPr/>
                    <a:lstStyle/>
                    <a:p>
                      <a:pPr algn="l" fontAlgn="b"/>
                      <a:r>
                        <a:rPr lang="en-US" sz="800" b="0" i="0" u="none" strike="noStrike">
                          <a:solidFill>
                            <a:srgbClr val="000000"/>
                          </a:solidFill>
                          <a:effectLst/>
                          <a:latin typeface="Calibri" panose="020F0502020204030204" pitchFamily="34" charset="0"/>
                        </a:rPr>
                        <a:t>Crow Northern Cheyenne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Big Horn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Billings Clinic Broadwater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Broadwater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394468"/>
                  </a:ext>
                </a:extLst>
              </a:tr>
              <a:tr h="165379">
                <a:tc>
                  <a:txBody>
                    <a:bodyPr/>
                    <a:lstStyle/>
                    <a:p>
                      <a:pPr algn="l" fontAlgn="b"/>
                      <a:r>
                        <a:rPr lang="en-US" sz="800" b="0" i="0" u="none" strike="noStrike">
                          <a:solidFill>
                            <a:srgbClr val="000000"/>
                          </a:solidFill>
                          <a:effectLst/>
                          <a:latin typeface="Calibri" panose="020F0502020204030204" pitchFamily="34" charset="0"/>
                        </a:rPr>
                        <a:t>Beartooth Billings Clinic</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Carbon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Benefis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Cascade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1437469"/>
                  </a:ext>
                </a:extLst>
              </a:tr>
              <a:tr h="165379">
                <a:tc>
                  <a:txBody>
                    <a:bodyPr/>
                    <a:lstStyle/>
                    <a:p>
                      <a:pPr algn="l" fontAlgn="b"/>
                      <a:r>
                        <a:rPr lang="en-US" sz="800" b="0" i="0" u="none" strike="noStrike">
                          <a:solidFill>
                            <a:srgbClr val="000000"/>
                          </a:solidFill>
                          <a:effectLst/>
                          <a:latin typeface="Calibri" panose="020F0502020204030204" pitchFamily="34" charset="0"/>
                        </a:rPr>
                        <a:t>Central Montana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Fergus</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Great Falls Clinic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Cascade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3348487"/>
                  </a:ext>
                </a:extLst>
              </a:tr>
              <a:tr h="165379">
                <a:tc>
                  <a:txBody>
                    <a:bodyPr/>
                    <a:lstStyle/>
                    <a:p>
                      <a:pPr algn="l" fontAlgn="b"/>
                      <a:r>
                        <a:rPr lang="en-US" sz="800" b="0" i="0" u="none" strike="noStrike">
                          <a:solidFill>
                            <a:srgbClr val="000000"/>
                          </a:solidFill>
                          <a:effectLst/>
                          <a:latin typeface="Calibri" panose="020F0502020204030204" pitchFamily="34" charset="0"/>
                        </a:rPr>
                        <a:t>Bozeman Health Big Sky Medical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Gallatin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Big Sandy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Chouteau</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2464740"/>
                  </a:ext>
                </a:extLst>
              </a:tr>
              <a:tr h="165379">
                <a:tc>
                  <a:txBody>
                    <a:bodyPr/>
                    <a:lstStyle/>
                    <a:p>
                      <a:pPr algn="l" fontAlgn="b"/>
                      <a:r>
                        <a:rPr lang="en-US" sz="800" b="0" i="0" u="none" strike="noStrike">
                          <a:solidFill>
                            <a:srgbClr val="000000"/>
                          </a:solidFill>
                          <a:effectLst/>
                          <a:latin typeface="Calibri" panose="020F0502020204030204" pitchFamily="34" charset="0"/>
                        </a:rPr>
                        <a:t>Bozeman Health Deaconess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Gallatin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Missouri River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Chouteau</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1410700"/>
                  </a:ext>
                </a:extLst>
              </a:tr>
              <a:tr h="165379">
                <a:tc>
                  <a:txBody>
                    <a:bodyPr/>
                    <a:lstStyle/>
                    <a:p>
                      <a:pPr algn="l" fontAlgn="b"/>
                      <a:r>
                        <a:rPr lang="en-US" sz="800" b="0" i="0" u="none" strike="noStrike">
                          <a:solidFill>
                            <a:srgbClr val="000000"/>
                          </a:solidFill>
                          <a:effectLst/>
                          <a:latin typeface="Calibri" panose="020F0502020204030204" pitchFamily="34" charset="0"/>
                        </a:rPr>
                        <a:t>Madison Valley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Madison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Blackfeet Community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Glacier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5920004"/>
                  </a:ext>
                </a:extLst>
              </a:tr>
              <a:tr h="165379">
                <a:tc>
                  <a:txBody>
                    <a:bodyPr/>
                    <a:lstStyle/>
                    <a:p>
                      <a:pPr algn="l" fontAlgn="b"/>
                      <a:r>
                        <a:rPr lang="en-US" sz="800" b="0" i="0" u="none" strike="noStrike">
                          <a:solidFill>
                            <a:srgbClr val="000000"/>
                          </a:solidFill>
                          <a:effectLst/>
                          <a:latin typeface="Calibri" panose="020F0502020204030204" pitchFamily="34" charset="0"/>
                        </a:rPr>
                        <a:t>Ruby Valley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Madison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Northern Rockies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Glacier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4544893"/>
                  </a:ext>
                </a:extLst>
              </a:tr>
              <a:tr h="165379">
                <a:tc>
                  <a:txBody>
                    <a:bodyPr/>
                    <a:lstStyle/>
                    <a:p>
                      <a:pPr algn="l" fontAlgn="b"/>
                      <a:r>
                        <a:rPr lang="en-US" sz="800" b="0" i="0" u="none" strike="noStrike">
                          <a:solidFill>
                            <a:srgbClr val="000000"/>
                          </a:solidFill>
                          <a:effectLst/>
                          <a:latin typeface="Calibri" panose="020F0502020204030204" pitchFamily="34" charset="0"/>
                        </a:rPr>
                        <a:t>Roundup Memorial Healthcare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Musselshell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Northern Montana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Hill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0555077"/>
                  </a:ext>
                </a:extLst>
              </a:tr>
              <a:tr h="165379">
                <a:tc>
                  <a:txBody>
                    <a:bodyPr/>
                    <a:lstStyle/>
                    <a:p>
                      <a:pPr algn="l" fontAlgn="b"/>
                      <a:r>
                        <a:rPr lang="en-US" sz="800" b="0" i="0" u="none" strike="noStrike">
                          <a:solidFill>
                            <a:srgbClr val="000000"/>
                          </a:solidFill>
                          <a:effectLst/>
                          <a:latin typeface="Calibri" panose="020F0502020204030204" pitchFamily="34" charset="0"/>
                        </a:rPr>
                        <a:t>Livingston Healthcare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Park</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Shodair Children's Hospital</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Lewis&amp;Clark</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6131312"/>
                  </a:ext>
                </a:extLst>
              </a:tr>
              <a:tr h="165379">
                <a:tc>
                  <a:txBody>
                    <a:bodyPr/>
                    <a:lstStyle/>
                    <a:p>
                      <a:pPr algn="l" fontAlgn="b"/>
                      <a:r>
                        <a:rPr lang="en-US" sz="800" b="0" i="0" u="none" strike="noStrike">
                          <a:solidFill>
                            <a:srgbClr val="000000"/>
                          </a:solidFill>
                          <a:effectLst/>
                          <a:latin typeface="Calibri" panose="020F0502020204030204" pitchFamily="34" charset="0"/>
                        </a:rPr>
                        <a:t>Stillwater Hospital Association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Stillwater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St. Peters Health</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Lewis&amp;Clark</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7653597"/>
                  </a:ext>
                </a:extLst>
              </a:tr>
              <a:tr h="165379">
                <a:tc>
                  <a:txBody>
                    <a:bodyPr/>
                    <a:lstStyle/>
                    <a:p>
                      <a:pPr algn="l" fontAlgn="b"/>
                      <a:r>
                        <a:rPr lang="en-US" sz="800" b="0" i="0" u="none" strike="noStrike">
                          <a:solidFill>
                            <a:srgbClr val="000000"/>
                          </a:solidFill>
                          <a:effectLst/>
                          <a:latin typeface="Calibri" panose="020F0502020204030204" pitchFamily="34" charset="0"/>
                        </a:rPr>
                        <a:t>Pioneer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Sweetgrass</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Liberty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Liberty</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4400589"/>
                  </a:ext>
                </a:extLst>
              </a:tr>
              <a:tr h="165379">
                <a:tc>
                  <a:txBody>
                    <a:bodyPr/>
                    <a:lstStyle/>
                    <a:p>
                      <a:pPr algn="l" fontAlgn="b"/>
                      <a:r>
                        <a:rPr lang="en-US" sz="800" b="0" i="0" u="none" strike="noStrike">
                          <a:solidFill>
                            <a:srgbClr val="000000"/>
                          </a:solidFill>
                          <a:effectLst/>
                          <a:latin typeface="Calibri" panose="020F0502020204030204" pitchFamily="34" charset="0"/>
                        </a:rPr>
                        <a:t>Advanced Care Hospital of Montana</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Yellowstone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Pondera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Pondera</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0573816"/>
                  </a:ext>
                </a:extLst>
              </a:tr>
              <a:tr h="165379">
                <a:tc>
                  <a:txBody>
                    <a:bodyPr/>
                    <a:lstStyle/>
                    <a:p>
                      <a:pPr algn="l" fontAlgn="b"/>
                      <a:r>
                        <a:rPr lang="en-US" sz="800" b="0" i="0" u="none" strike="noStrike">
                          <a:solidFill>
                            <a:srgbClr val="000000"/>
                          </a:solidFill>
                          <a:effectLst/>
                          <a:latin typeface="Calibri" panose="020F0502020204030204" pitchFamily="34" charset="0"/>
                        </a:rPr>
                        <a:t>Billings Clinic</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Yellowstone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Benefis Teton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Teton</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5196544"/>
                  </a:ext>
                </a:extLst>
              </a:tr>
              <a:tr h="165379">
                <a:tc>
                  <a:txBody>
                    <a:bodyPr/>
                    <a:lstStyle/>
                    <a:p>
                      <a:pPr algn="l" fontAlgn="b"/>
                      <a:r>
                        <a:rPr lang="en-US" sz="800" b="0" i="0" u="none" strike="noStrike">
                          <a:solidFill>
                            <a:srgbClr val="000000"/>
                          </a:solidFill>
                          <a:effectLst/>
                          <a:latin typeface="Calibri" panose="020F0502020204030204" pitchFamily="34" charset="0"/>
                        </a:rPr>
                        <a:t>St. Vincent Health Care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Yellowstone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Marias Medical Center</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Toole</a:t>
                      </a:r>
                    </a:p>
                  </a:txBody>
                  <a:tcPr marL="6739" marR="6739" marT="67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6081518"/>
                  </a:ext>
                </a:extLst>
              </a:tr>
              <a:tr h="165379">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96864742"/>
                  </a:ext>
                </a:extLst>
              </a:tr>
              <a:tr h="165379">
                <a:tc>
                  <a:txBody>
                    <a:bodyPr/>
                    <a:lstStyle/>
                    <a:p>
                      <a:pPr algn="l" fontAlgn="b"/>
                      <a:r>
                        <a:rPr lang="en-US" sz="800" b="0" i="0" u="none" strike="noStrike">
                          <a:solidFill>
                            <a:srgbClr val="000000"/>
                          </a:solidFill>
                          <a:effectLst/>
                          <a:latin typeface="Calibri" panose="020F0502020204030204" pitchFamily="34" charset="0"/>
                        </a:rPr>
                        <a:t>current as of 20 August 2020</a:t>
                      </a:r>
                    </a:p>
                  </a:txBody>
                  <a:tcPr marL="6739" marR="6739" marT="6739"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739" marR="6739" marT="6739"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6739" marR="6739" marT="6739" marB="0" anchor="b">
                    <a:lnL>
                      <a:noFill/>
                    </a:lnL>
                    <a:lnR>
                      <a:noFill/>
                    </a:lnR>
                    <a:lnT>
                      <a:noFill/>
                    </a:lnT>
                    <a:lnB>
                      <a:noFill/>
                    </a:lnB>
                  </a:tcPr>
                </a:tc>
                <a:extLst>
                  <a:ext uri="{0D108BD9-81ED-4DB2-BD59-A6C34878D82A}">
                    <a16:rowId xmlns:a16="http://schemas.microsoft.com/office/drawing/2014/main" val="4035724510"/>
                  </a:ext>
                </a:extLst>
              </a:tr>
            </a:tbl>
          </a:graphicData>
        </a:graphic>
      </p:graphicFrame>
    </p:spTree>
    <p:extLst>
      <p:ext uri="{BB962C8B-B14F-4D97-AF65-F5344CB8AC3E}">
        <p14:creationId xmlns:p14="http://schemas.microsoft.com/office/powerpoint/2010/main" val="29689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2" y="1039091"/>
            <a:ext cx="3258589" cy="4887884"/>
          </a:xfrm>
        </p:spPr>
        <p:txBody>
          <a:bodyPr>
            <a:normAutofit fontScale="90000"/>
          </a:bodyPr>
          <a:lstStyle/>
          <a:p>
            <a:pPr algn="ctr"/>
            <a:r>
              <a:rPr lang="en-US" dirty="0" smtClean="0"/>
              <a:t>Overall </a:t>
            </a:r>
            <a:r>
              <a:rPr lang="en-US" dirty="0"/>
              <a:t>HPP </a:t>
            </a:r>
            <a:r>
              <a:rPr lang="en-US" dirty="0" smtClean="0"/>
              <a:t>Budget</a:t>
            </a:r>
            <a:br>
              <a:rPr lang="en-US" dirty="0" smtClean="0"/>
            </a:br>
            <a:r>
              <a:rPr lang="en-US" dirty="0"/>
              <a:t/>
            </a:r>
            <a:br>
              <a:rPr lang="en-US" dirty="0"/>
            </a:br>
            <a:r>
              <a:rPr lang="en-US" sz="2000" dirty="0"/>
              <a:t>Here is the HPP Budget for the current fiscal year (1901-02</a:t>
            </a:r>
            <a:r>
              <a:rPr lang="en-US" sz="2000" dirty="0" smtClean="0"/>
              <a:t>).</a:t>
            </a:r>
            <a:br>
              <a:rPr lang="en-US" sz="2000" dirty="0" smtClean="0"/>
            </a:br>
            <a:r>
              <a:rPr lang="en-US" dirty="0"/>
              <a:t/>
            </a:r>
            <a:br>
              <a:rPr lang="en-US" dirty="0"/>
            </a:br>
            <a:r>
              <a:rPr lang="en-US" sz="2000" dirty="0"/>
              <a:t>This information is required to be provided to each Regional Healthcare Coalition per the ASPR Cooperative Agreement, Benchmark 5, due NLT Sep 3, 2020.</a:t>
            </a:r>
            <a:br>
              <a:rPr lang="en-US" sz="2000" dirty="0"/>
            </a:br>
            <a:r>
              <a:rPr lang="en-US" sz="2000" dirty="0"/>
              <a:t/>
            </a:r>
            <a:br>
              <a:rPr lang="en-US" sz="2000" dirty="0"/>
            </a:br>
            <a:r>
              <a:rPr lang="en-US" dirty="0" smtClean="0"/>
              <a:t/>
            </a:r>
            <a:br>
              <a:rPr lang="en-US" dirty="0" smtClean="0"/>
            </a:br>
            <a:r>
              <a:rPr lang="en-US" dirty="0"/>
              <a:t/>
            </a:r>
            <a:br>
              <a:rPr lang="en-US" dirty="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2545847"/>
              </p:ext>
            </p:extLst>
          </p:nvPr>
        </p:nvGraphicFramePr>
        <p:xfrm>
          <a:off x="5478087" y="1123835"/>
          <a:ext cx="3591098" cy="4653685"/>
        </p:xfrm>
        <a:graphic>
          <a:graphicData uri="http://schemas.openxmlformats.org/drawingml/2006/table">
            <a:tbl>
              <a:tblPr firstRow="1" firstCol="1" bandRow="1"/>
              <a:tblGrid>
                <a:gridCol w="2800398">
                  <a:extLst>
                    <a:ext uri="{9D8B030D-6E8A-4147-A177-3AD203B41FA5}">
                      <a16:colId xmlns:a16="http://schemas.microsoft.com/office/drawing/2014/main" val="3463316161"/>
                    </a:ext>
                  </a:extLst>
                </a:gridCol>
                <a:gridCol w="790700">
                  <a:extLst>
                    <a:ext uri="{9D8B030D-6E8A-4147-A177-3AD203B41FA5}">
                      <a16:colId xmlns:a16="http://schemas.microsoft.com/office/drawing/2014/main" val="4275588786"/>
                    </a:ext>
                  </a:extLst>
                </a:gridCol>
              </a:tblGrid>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Award Amount for current</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1099880</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724414412"/>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Carryover Amount from previous</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16441</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212374011"/>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TOTAL AVAILABLE</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1116321</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299309349"/>
                  </a:ext>
                </a:extLst>
              </a:tr>
              <a:tr h="256299">
                <a:tc>
                  <a:txBody>
                    <a:bodyPr/>
                    <a:lstStyle/>
                    <a:p>
                      <a:pPr algn="l"/>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pPr algn="l"/>
                      <a:endParaRPr lang="en-US" sz="1000">
                        <a:effectLst/>
                        <a:latin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858344206"/>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HPP Salaries for supported staff</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80187</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2242680608"/>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HPP Fringe for supported staff</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30471</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2575981760"/>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HPP Travel for supported staff</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16441</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4251975791"/>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HPP Supplies</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500</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037632967"/>
                  </a:ext>
                </a:extLst>
              </a:tr>
              <a:tr h="308806">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HPP Utilities</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2400</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994376176"/>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HPP Training</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0</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2603893992"/>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HPP Exercising</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0</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415978645"/>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DPHHS Indirects</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32980</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2981799674"/>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MHA and Staffing Costs</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616333</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073869188"/>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WRHCC</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84252.25</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279983813"/>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CRHCC</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84252.25</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271081924"/>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SRHCC</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84252.25</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313749779"/>
                  </a:ext>
                </a:extLst>
              </a:tr>
              <a:tr h="256299">
                <a:tc>
                  <a:txBody>
                    <a:bodyPr/>
                    <a:lstStyle/>
                    <a:p>
                      <a:pPr marL="0" marR="0" algn="l">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rPr>
                        <a:t>ERHCC</a:t>
                      </a:r>
                      <a:endParaRPr lang="en-US" sz="1100">
                        <a:effectLst/>
                        <a:latin typeface="Calibri" panose="020F0502020204030204" pitchFamily="34"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84252.25</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429972196"/>
                  </a:ext>
                </a:extLst>
              </a:tr>
              <a:tr h="244095">
                <a:tc>
                  <a:txBody>
                    <a:bodyPr/>
                    <a:lstStyle/>
                    <a:p>
                      <a:pPr marL="0" marR="0" algn="l">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TOTAL SPENDING</a:t>
                      </a:r>
                      <a:endParaRPr lang="en-US" sz="110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rPr>
                        <a:t>1116321</a:t>
                      </a:r>
                      <a:endParaRPr lang="en-US" sz="1100" dirty="0">
                        <a:effectLst/>
                        <a:latin typeface="Calibri" panose="020F0502020204030204" pitchFamily="34" charset="0"/>
                        <a:ea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316777788"/>
                  </a:ext>
                </a:extLst>
              </a:tr>
            </a:tbl>
          </a:graphicData>
        </a:graphic>
      </p:graphicFrame>
    </p:spTree>
    <p:extLst>
      <p:ext uri="{BB962C8B-B14F-4D97-AF65-F5344CB8AC3E}">
        <p14:creationId xmlns:p14="http://schemas.microsoft.com/office/powerpoint/2010/main" val="368382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Mass Fatality Trailer update</a:t>
            </a:r>
            <a:br>
              <a:rPr lang="en-US" dirty="0" smtClean="0"/>
            </a:br>
            <a:r>
              <a:rPr lang="en-US" sz="2000" dirty="0" smtClean="0"/>
              <a:t>notes from August meeting</a:t>
            </a:r>
            <a:endParaRPr lang="en-US" sz="2000" dirty="0"/>
          </a:p>
        </p:txBody>
      </p:sp>
      <p:pic>
        <p:nvPicPr>
          <p:cNvPr id="4" name="Content Placeholder 3"/>
          <p:cNvPicPr>
            <a:picLocks noGrp="1" noChangeAspect="1"/>
          </p:cNvPicPr>
          <p:nvPr>
            <p:ph idx="1"/>
          </p:nvPr>
        </p:nvPicPr>
        <p:blipFill>
          <a:blip r:embed="rId2"/>
          <a:stretch>
            <a:fillRect/>
          </a:stretch>
        </p:blipFill>
        <p:spPr>
          <a:xfrm>
            <a:off x="3690851" y="789709"/>
            <a:ext cx="4422371" cy="5286896"/>
          </a:xfrm>
          <a:prstGeom prst="rect">
            <a:avLst/>
          </a:prstGeom>
        </p:spPr>
      </p:pic>
    </p:spTree>
    <p:extLst>
      <p:ext uri="{BB962C8B-B14F-4D97-AF65-F5344CB8AC3E}">
        <p14:creationId xmlns:p14="http://schemas.microsoft.com/office/powerpoint/2010/main" val="400134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 COVID/</a:t>
            </a:r>
            <a:br>
              <a:rPr lang="en-US" dirty="0" smtClean="0"/>
            </a:br>
            <a:r>
              <a:rPr lang="en-US" dirty="0" err="1" smtClean="0"/>
              <a:t>Teletracking</a:t>
            </a:r>
            <a:r>
              <a:rPr lang="en-US" dirty="0" smtClean="0"/>
              <a:t> </a:t>
            </a:r>
            <a:r>
              <a:rPr lang="en-US" dirty="0" err="1" smtClean="0"/>
              <a:t>EMResource</a:t>
            </a:r>
            <a:r>
              <a:rPr lang="en-US" dirty="0" smtClean="0"/>
              <a:t> Component</a:t>
            </a:r>
            <a:br>
              <a:rPr lang="en-US" dirty="0" smtClean="0"/>
            </a:br>
            <a:endParaRPr lang="en-US" dirty="0"/>
          </a:p>
        </p:txBody>
      </p:sp>
      <p:pic>
        <p:nvPicPr>
          <p:cNvPr id="4" name="Content Placeholder 3"/>
          <p:cNvPicPr>
            <a:picLocks noGrp="1" noChangeAspect="1"/>
          </p:cNvPicPr>
          <p:nvPr>
            <p:ph idx="1"/>
          </p:nvPr>
        </p:nvPicPr>
        <p:blipFill>
          <a:blip r:embed="rId2"/>
          <a:stretch>
            <a:fillRect/>
          </a:stretch>
        </p:blipFill>
        <p:spPr>
          <a:xfrm>
            <a:off x="3524595" y="997527"/>
            <a:ext cx="8237914" cy="4810420"/>
          </a:xfrm>
          <a:prstGeom prst="rect">
            <a:avLst/>
          </a:prstGeom>
        </p:spPr>
      </p:pic>
    </p:spTree>
    <p:extLst>
      <p:ext uri="{BB962C8B-B14F-4D97-AF65-F5344CB8AC3E}">
        <p14:creationId xmlns:p14="http://schemas.microsoft.com/office/powerpoint/2010/main" val="376725395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577</TotalTime>
  <Words>1282</Words>
  <Application>Microsoft Office PowerPoint</Application>
  <PresentationFormat>Widescreen</PresentationFormat>
  <Paragraphs>437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Corbel</vt:lpstr>
      <vt:lpstr>Times New Roman</vt:lpstr>
      <vt:lpstr>Wingdings 2</vt:lpstr>
      <vt:lpstr>Frame</vt:lpstr>
      <vt:lpstr>Western Regional Healthcare Coalition </vt:lpstr>
      <vt:lpstr>Welcome!  Times are crazy! Thank you all so much for taking the time to be here!</vt:lpstr>
      <vt:lpstr>New Business</vt:lpstr>
      <vt:lpstr>Virtual  Pediatric  Tabletop Exercise  Doodle survey sent out with potential dates  One event per coalition </vt:lpstr>
      <vt:lpstr>PPE Cache Host Agreement </vt:lpstr>
      <vt:lpstr>Predeployed PPE Cache and Guidance</vt:lpstr>
      <vt:lpstr>Overall HPP Budget  Here is the HPP Budget for the current fiscal year (1901-02).  This information is required to be provided to each Regional Healthcare Coalition per the ASPR Cooperative Agreement, Benchmark 5, due NLT Sep 3, 2020.    </vt:lpstr>
      <vt:lpstr>Mass Fatality Trailer update notes from August meeting</vt:lpstr>
      <vt:lpstr>New COVID/ Teletracking EMResource Component </vt:lpstr>
      <vt:lpstr>Upcoming Training and Exercises  </vt:lpstr>
      <vt:lpstr>COVID  Mini-Grants</vt:lpstr>
      <vt:lpstr>WRHCC Budget</vt:lpstr>
      <vt:lpstr>Coordinator Update</vt:lpstr>
      <vt:lpstr>Roundtable, Public Comment, Adjournment</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Regional Healthcare Coalition</dc:title>
  <dc:creator>Kyrsten Brinkley</dc:creator>
  <cp:lastModifiedBy>Kyrsten Brinkley</cp:lastModifiedBy>
  <cp:revision>22</cp:revision>
  <cp:lastPrinted>2020-09-10T13:52:47Z</cp:lastPrinted>
  <dcterms:created xsi:type="dcterms:W3CDTF">2020-09-01T16:58:49Z</dcterms:created>
  <dcterms:modified xsi:type="dcterms:W3CDTF">2020-09-10T18:59:44Z</dcterms:modified>
</cp:coreProperties>
</file>